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84" r:id="rId3"/>
    <p:sldId id="305" r:id="rId4"/>
    <p:sldId id="302" r:id="rId5"/>
    <p:sldId id="307" r:id="rId6"/>
    <p:sldId id="308" r:id="rId7"/>
    <p:sldId id="306" r:id="rId8"/>
    <p:sldId id="309" r:id="rId9"/>
    <p:sldId id="310" r:id="rId10"/>
    <p:sldId id="312" r:id="rId11"/>
    <p:sldId id="311" r:id="rId12"/>
    <p:sldId id="313" r:id="rId13"/>
    <p:sldId id="291" r:id="rId14"/>
    <p:sldId id="285" r:id="rId15"/>
    <p:sldId id="322" r:id="rId16"/>
    <p:sldId id="320" r:id="rId17"/>
    <p:sldId id="286" r:id="rId18"/>
    <p:sldId id="295" r:id="rId19"/>
    <p:sldId id="296" r:id="rId20"/>
    <p:sldId id="314" r:id="rId21"/>
    <p:sldId id="317" r:id="rId22"/>
    <p:sldId id="315" r:id="rId23"/>
    <p:sldId id="319" r:id="rId24"/>
    <p:sldId id="318" r:id="rId25"/>
    <p:sldId id="332" r:id="rId26"/>
    <p:sldId id="323" r:id="rId27"/>
    <p:sldId id="288" r:id="rId28"/>
    <p:sldId id="324" r:id="rId29"/>
    <p:sldId id="325" r:id="rId30"/>
    <p:sldId id="326" r:id="rId31"/>
    <p:sldId id="328" r:id="rId32"/>
    <p:sldId id="327" r:id="rId33"/>
    <p:sldId id="329" r:id="rId34"/>
    <p:sldId id="331" r:id="rId35"/>
    <p:sldId id="330" r:id="rId36"/>
    <p:sldId id="321" r:id="rId37"/>
    <p:sldId id="289" r:id="rId38"/>
    <p:sldId id="297" r:id="rId39"/>
    <p:sldId id="333" r:id="rId40"/>
    <p:sldId id="334" r:id="rId41"/>
    <p:sldId id="335" r:id="rId42"/>
    <p:sldId id="336" r:id="rId43"/>
    <p:sldId id="294" r:id="rId44"/>
    <p:sldId id="301" r:id="rId45"/>
    <p:sldId id="337" r:id="rId46"/>
    <p:sldId id="338" r:id="rId47"/>
    <p:sldId id="339" r:id="rId48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69120" autoAdjust="0"/>
  </p:normalViewPr>
  <p:slideViewPr>
    <p:cSldViewPr snapToGrid="0" snapToObjects="1" showGuides="1">
      <p:cViewPr varScale="1">
        <p:scale>
          <a:sx n="51" d="100"/>
          <a:sy n="51" d="100"/>
        </p:scale>
        <p:origin x="192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13993-E49B-4EAE-86BC-196A49A086F2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E7197A02-7C4C-4950-B0F0-AC3D362F63DD}">
      <dgm:prSet phldrT="[Texto]"/>
      <dgm:spPr/>
      <dgm:t>
        <a:bodyPr/>
        <a:lstStyle/>
        <a:p>
          <a:r>
            <a:rPr lang="es-CL" smtClean="0"/>
            <a:t>Proceso realizado </a:t>
          </a:r>
          <a:endParaRPr lang="es-CL"/>
        </a:p>
      </dgm:t>
    </dgm:pt>
    <dgm:pt modelId="{C5FC5236-6A10-43E4-ABB6-0A68454F4B6E}" type="parTrans" cxnId="{6C24FA44-5193-4538-B24F-F65CA05128CA}">
      <dgm:prSet/>
      <dgm:spPr/>
      <dgm:t>
        <a:bodyPr/>
        <a:lstStyle/>
        <a:p>
          <a:endParaRPr lang="es-CL"/>
        </a:p>
      </dgm:t>
    </dgm:pt>
    <dgm:pt modelId="{8E5E010E-86FE-4509-BD88-A5BE3DC66D15}" type="sibTrans" cxnId="{6C24FA44-5193-4538-B24F-F65CA05128CA}">
      <dgm:prSet/>
      <dgm:spPr/>
      <dgm:t>
        <a:bodyPr/>
        <a:lstStyle/>
        <a:p>
          <a:endParaRPr lang="es-CL"/>
        </a:p>
      </dgm:t>
    </dgm:pt>
    <dgm:pt modelId="{03A89A1E-1BBE-4626-8DFC-CA5EB71A6185}">
      <dgm:prSet/>
      <dgm:spPr/>
      <dgm:t>
        <a:bodyPr/>
        <a:lstStyle/>
        <a:p>
          <a:r>
            <a:rPr lang="es-CL" smtClean="0"/>
            <a:t>Proceso gestionado</a:t>
          </a:r>
          <a:endParaRPr lang="es-CL" dirty="0" smtClean="0"/>
        </a:p>
      </dgm:t>
    </dgm:pt>
    <dgm:pt modelId="{F3DC0982-1701-43B1-98F7-FF58A42BCDE9}" type="parTrans" cxnId="{FA342DCC-FEA0-4C56-B1EB-609C071C133E}">
      <dgm:prSet/>
      <dgm:spPr/>
      <dgm:t>
        <a:bodyPr/>
        <a:lstStyle/>
        <a:p>
          <a:endParaRPr lang="es-CL"/>
        </a:p>
      </dgm:t>
    </dgm:pt>
    <dgm:pt modelId="{018E2732-95C4-48F5-B817-B313B7B64D6D}" type="sibTrans" cxnId="{FA342DCC-FEA0-4C56-B1EB-609C071C133E}">
      <dgm:prSet/>
      <dgm:spPr/>
      <dgm:t>
        <a:bodyPr/>
        <a:lstStyle/>
        <a:p>
          <a:endParaRPr lang="es-CL"/>
        </a:p>
      </dgm:t>
    </dgm:pt>
    <dgm:pt modelId="{30F98957-FAD8-44F6-B02A-B1AF30EEA06D}">
      <dgm:prSet/>
      <dgm:spPr/>
      <dgm:t>
        <a:bodyPr/>
        <a:lstStyle/>
        <a:p>
          <a:r>
            <a:rPr lang="es-CL" dirty="0" smtClean="0"/>
            <a:t>Proceso definido  </a:t>
          </a:r>
        </a:p>
      </dgm:t>
    </dgm:pt>
    <dgm:pt modelId="{3C1CBF34-77EB-40AD-A812-3AA710A48827}" type="parTrans" cxnId="{F2A4EE77-55A5-4434-829A-37FF1C62C7EA}">
      <dgm:prSet/>
      <dgm:spPr/>
      <dgm:t>
        <a:bodyPr/>
        <a:lstStyle/>
        <a:p>
          <a:endParaRPr lang="es-CL"/>
        </a:p>
      </dgm:t>
    </dgm:pt>
    <dgm:pt modelId="{E62598F7-4B96-4D0A-A261-29E9B48F58AF}" type="sibTrans" cxnId="{F2A4EE77-55A5-4434-829A-37FF1C62C7EA}">
      <dgm:prSet/>
      <dgm:spPr/>
      <dgm:t>
        <a:bodyPr/>
        <a:lstStyle/>
        <a:p>
          <a:endParaRPr lang="es-CL"/>
        </a:p>
      </dgm:t>
    </dgm:pt>
    <dgm:pt modelId="{36BFCCAD-21BA-4C01-9AAB-26BBDF22004D}" type="pres">
      <dgm:prSet presAssocID="{8D113993-E49B-4EAE-86BC-196A49A086F2}" presName="Name0" presStyleCnt="0">
        <dgm:presLayoutVars>
          <dgm:dir/>
          <dgm:animLvl val="lvl"/>
          <dgm:resizeHandles val="exact"/>
        </dgm:presLayoutVars>
      </dgm:prSet>
      <dgm:spPr/>
    </dgm:pt>
    <dgm:pt modelId="{510BCEEB-4313-4A6D-84B2-234943767C7F}" type="pres">
      <dgm:prSet presAssocID="{E7197A02-7C4C-4950-B0F0-AC3D362F63D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3DC56CE-D6FE-4D3A-B1C9-657FCFD18E32}" type="pres">
      <dgm:prSet presAssocID="{8E5E010E-86FE-4509-BD88-A5BE3DC66D15}" presName="parTxOnlySpace" presStyleCnt="0"/>
      <dgm:spPr/>
    </dgm:pt>
    <dgm:pt modelId="{470124EA-2372-428D-AAF5-E133FE4458F0}" type="pres">
      <dgm:prSet presAssocID="{03A89A1E-1BBE-4626-8DFC-CA5EB71A618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EE8E36D-6D2F-4721-9610-8A3F8D731E6B}" type="pres">
      <dgm:prSet presAssocID="{018E2732-95C4-48F5-B817-B313B7B64D6D}" presName="parTxOnlySpace" presStyleCnt="0"/>
      <dgm:spPr/>
    </dgm:pt>
    <dgm:pt modelId="{F8141ADA-4FCB-43AC-BF9D-247BA2624590}" type="pres">
      <dgm:prSet presAssocID="{30F98957-FAD8-44F6-B02A-B1AF30EEA0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F57A0829-B9C6-4A9D-BCEF-0C1A4864131C}" type="presOf" srcId="{30F98957-FAD8-44F6-B02A-B1AF30EEA06D}" destId="{F8141ADA-4FCB-43AC-BF9D-247BA2624590}" srcOrd="0" destOrd="0" presId="urn:microsoft.com/office/officeart/2005/8/layout/chevron1"/>
    <dgm:cxn modelId="{F2A4EE77-55A5-4434-829A-37FF1C62C7EA}" srcId="{8D113993-E49B-4EAE-86BC-196A49A086F2}" destId="{30F98957-FAD8-44F6-B02A-B1AF30EEA06D}" srcOrd="2" destOrd="0" parTransId="{3C1CBF34-77EB-40AD-A812-3AA710A48827}" sibTransId="{E62598F7-4B96-4D0A-A261-29E9B48F58AF}"/>
    <dgm:cxn modelId="{F68AEFAC-2207-47FA-92AB-304C51C463D8}" type="presOf" srcId="{03A89A1E-1BBE-4626-8DFC-CA5EB71A6185}" destId="{470124EA-2372-428D-AAF5-E133FE4458F0}" srcOrd="0" destOrd="0" presId="urn:microsoft.com/office/officeart/2005/8/layout/chevron1"/>
    <dgm:cxn modelId="{FA342DCC-FEA0-4C56-B1EB-609C071C133E}" srcId="{8D113993-E49B-4EAE-86BC-196A49A086F2}" destId="{03A89A1E-1BBE-4626-8DFC-CA5EB71A6185}" srcOrd="1" destOrd="0" parTransId="{F3DC0982-1701-43B1-98F7-FF58A42BCDE9}" sibTransId="{018E2732-95C4-48F5-B817-B313B7B64D6D}"/>
    <dgm:cxn modelId="{D4C16997-F33C-40D1-9D9D-2499EC1ACA75}" type="presOf" srcId="{E7197A02-7C4C-4950-B0F0-AC3D362F63DD}" destId="{510BCEEB-4313-4A6D-84B2-234943767C7F}" srcOrd="0" destOrd="0" presId="urn:microsoft.com/office/officeart/2005/8/layout/chevron1"/>
    <dgm:cxn modelId="{6C24FA44-5193-4538-B24F-F65CA05128CA}" srcId="{8D113993-E49B-4EAE-86BC-196A49A086F2}" destId="{E7197A02-7C4C-4950-B0F0-AC3D362F63DD}" srcOrd="0" destOrd="0" parTransId="{C5FC5236-6A10-43E4-ABB6-0A68454F4B6E}" sibTransId="{8E5E010E-86FE-4509-BD88-A5BE3DC66D15}"/>
    <dgm:cxn modelId="{CF89CA8C-378A-4377-8B01-1567A752D28D}" type="presOf" srcId="{8D113993-E49B-4EAE-86BC-196A49A086F2}" destId="{36BFCCAD-21BA-4C01-9AAB-26BBDF22004D}" srcOrd="0" destOrd="0" presId="urn:microsoft.com/office/officeart/2005/8/layout/chevron1"/>
    <dgm:cxn modelId="{24D5FCB1-EC25-4791-A6AB-13E32B277378}" type="presParOf" srcId="{36BFCCAD-21BA-4C01-9AAB-26BBDF22004D}" destId="{510BCEEB-4313-4A6D-84B2-234943767C7F}" srcOrd="0" destOrd="0" presId="urn:microsoft.com/office/officeart/2005/8/layout/chevron1"/>
    <dgm:cxn modelId="{4E6FF9E3-3215-4A94-91C2-4FE90D30D82D}" type="presParOf" srcId="{36BFCCAD-21BA-4C01-9AAB-26BBDF22004D}" destId="{C3DC56CE-D6FE-4D3A-B1C9-657FCFD18E32}" srcOrd="1" destOrd="0" presId="urn:microsoft.com/office/officeart/2005/8/layout/chevron1"/>
    <dgm:cxn modelId="{111F9162-B95B-4D34-81B5-83EE74058580}" type="presParOf" srcId="{36BFCCAD-21BA-4C01-9AAB-26BBDF22004D}" destId="{470124EA-2372-428D-AAF5-E133FE4458F0}" srcOrd="2" destOrd="0" presId="urn:microsoft.com/office/officeart/2005/8/layout/chevron1"/>
    <dgm:cxn modelId="{0E01CC7B-3DF8-4860-9138-D9B9D777215B}" type="presParOf" srcId="{36BFCCAD-21BA-4C01-9AAB-26BBDF22004D}" destId="{7EE8E36D-6D2F-4721-9610-8A3F8D731E6B}" srcOrd="3" destOrd="0" presId="urn:microsoft.com/office/officeart/2005/8/layout/chevron1"/>
    <dgm:cxn modelId="{5BE05CA4-015B-4336-A6A6-F70F31B3A2CD}" type="presParOf" srcId="{36BFCCAD-21BA-4C01-9AAB-26BBDF22004D}" destId="{F8141ADA-4FCB-43AC-BF9D-247BA262459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8192-9663-414F-80E8-98C4DFAB9247}" type="datetimeFigureOut">
              <a:rPr lang="es-CL" smtClean="0"/>
              <a:t>14-06-2018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D75F-5A95-4B6F-ADD5-5F4E49DFFFD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64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BAC6-CDD1-495F-B578-B1B655A186A6}" type="slidenum">
              <a:rPr lang="es-CL" smtClean="0"/>
              <a:pPr/>
              <a:t>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330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14/06/2018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14/06/2018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14/06/2018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Niveles </a:t>
            </a:r>
            <a:r>
              <a:rPr lang="es-ES_tradnl" sz="2800" b="1" dirty="0" err="1" smtClean="0">
                <a:solidFill>
                  <a:srgbClr val="0A253E"/>
                </a:solidFill>
                <a:latin typeface="Candara"/>
                <a:cs typeface="Candara"/>
              </a:rPr>
              <a:t>TMMi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46216" y="6376276"/>
            <a:ext cx="312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Junio 2018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800" b="1" dirty="0" smtClean="0">
                <a:solidFill>
                  <a:schemeClr val="tx2">
                    <a:lumMod val="75000"/>
                  </a:schemeClr>
                </a:solidFill>
              </a:rPr>
              <a:t>Objetivos Genéricos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(Generic Goals, GG)</a:t>
            </a:r>
            <a:endParaRPr lang="es-CL" sz="28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objetivo genérico describe las características que deben </a:t>
            </a: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estar presentes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para institucionalizar el proceso que implementa un área de proceso. </a:t>
            </a:r>
            <a:endParaRPr lang="es-CL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Es un componente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del modelo requerido y se usa en las evaluaciones para ayudar a determinar si se satisface un </a:t>
            </a: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área de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proceso.</a:t>
            </a: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Componentes de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5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800" b="1" dirty="0" smtClean="0">
                <a:solidFill>
                  <a:schemeClr val="tx2">
                    <a:lumMod val="75000"/>
                  </a:schemeClr>
                </a:solidFill>
              </a:rPr>
              <a:t>Objetivos Específicos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Specific Goals</a:t>
            </a:r>
            <a:r>
              <a:rPr lang="es-CL" sz="2800" b="1" dirty="0" smtClean="0">
                <a:solidFill>
                  <a:schemeClr val="tx2">
                    <a:lumMod val="75000"/>
                  </a:schemeClr>
                </a:solidFill>
              </a:rPr>
              <a:t>, SG):</a:t>
            </a:r>
            <a:endParaRPr lang="es-CL" sz="28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Un objetivo específico describe una única característica que debe estar presenta para satisfacer el área </a:t>
            </a: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de proceso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endParaRPr lang="es-CL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Es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un componente requerido del modelo y se usa en la evaluación para ayudar </a:t>
            </a: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a determinar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si se satisface un área de proceso</a:t>
            </a: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Componentes de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800" b="1" dirty="0">
                <a:solidFill>
                  <a:schemeClr val="tx2">
                    <a:lumMod val="75000"/>
                  </a:schemeClr>
                </a:solidFill>
              </a:rPr>
              <a:t>Prácticas </a:t>
            </a:r>
            <a:r>
              <a:rPr lang="es-CL" sz="2800" b="1" dirty="0" smtClean="0">
                <a:solidFill>
                  <a:schemeClr val="tx2">
                    <a:lumMod val="75000"/>
                  </a:schemeClr>
                </a:solidFill>
              </a:rPr>
              <a:t>Específicas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s-CL" sz="2800" b="1" dirty="0" smtClean="0">
                <a:solidFill>
                  <a:schemeClr val="tx2">
                    <a:lumMod val="75000"/>
                  </a:schemeClr>
                </a:solidFill>
              </a:rPr>
              <a:t>, SP):</a:t>
            </a:r>
            <a:endParaRPr lang="es-CL" sz="28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Una práctica específica es la descripción de una actividad que se considera importante para alcanzar el </a:t>
            </a: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objetivo específico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asociado. </a:t>
            </a:r>
          </a:p>
          <a:p>
            <a:pPr marL="0" indent="0">
              <a:buNone/>
            </a:pPr>
            <a:r>
              <a:rPr lang="es-CL" sz="2800" b="1" dirty="0" smtClean="0">
                <a:solidFill>
                  <a:schemeClr val="tx2">
                    <a:lumMod val="75000"/>
                  </a:schemeClr>
                </a:solidFill>
              </a:rPr>
              <a:t>Productos 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</a:rPr>
              <a:t>de Trabajo</a:t>
            </a:r>
          </a:p>
          <a:p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Es la salidas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de una práctica específica</a:t>
            </a: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Por ejemplo: Casos de Uso, Casos de Prueba, Reporte de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efectos, etc.</a:t>
            </a:r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Componentes de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6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TMMi</a:t>
            </a:r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 - Nivel 1</a:t>
            </a:r>
          </a:p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Inicial</a:t>
            </a:r>
          </a:p>
        </p:txBody>
      </p:sp>
    </p:spTree>
    <p:extLst>
      <p:ext uri="{BB962C8B-B14F-4D97-AF65-F5344CB8AC3E}">
        <p14:creationId xmlns:p14="http://schemas.microsoft.com/office/powerpoint/2010/main" val="160583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400" dirty="0" smtClean="0"/>
              <a:t>Las </a:t>
            </a:r>
            <a:r>
              <a:rPr lang="es-CL" sz="2400" dirty="0"/>
              <a:t>pruebas se realizan de forma caóticas, con un proceso indefinido y frecuentemente </a:t>
            </a:r>
            <a:r>
              <a:rPr lang="es-CL" sz="2400" dirty="0" smtClean="0"/>
              <a:t>se consideran </a:t>
            </a:r>
            <a:r>
              <a:rPr lang="es-CL" sz="2400" dirty="0"/>
              <a:t>parte de la depuración. </a:t>
            </a:r>
            <a:endParaRPr lang="es-CL" sz="2400" dirty="0" smtClean="0"/>
          </a:p>
          <a:p>
            <a:r>
              <a:rPr lang="es-CL" sz="2400" dirty="0" smtClean="0"/>
              <a:t>La </a:t>
            </a:r>
            <a:r>
              <a:rPr lang="es-CL" sz="2400" dirty="0"/>
              <a:t>organización, normalmente no proporciona un entorno estable para </a:t>
            </a:r>
            <a:r>
              <a:rPr lang="es-CL" sz="2400" dirty="0" smtClean="0"/>
              <a:t>soportar los </a:t>
            </a:r>
            <a:r>
              <a:rPr lang="es-CL" sz="2400" dirty="0"/>
              <a:t>procesos. </a:t>
            </a:r>
            <a:endParaRPr lang="es-CL" sz="2400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4782398" y="412234"/>
            <a:ext cx="390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Nivel 1: Inicial -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r>
              <a:rPr lang="es-CL" sz="3200" dirty="0" smtClean="0">
                <a:solidFill>
                  <a:schemeClr val="bg1"/>
                </a:solidFill>
              </a:rPr>
              <a:t> 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028" name="Picture 4" descr="Resultado de imagen para caotic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4"/>
          <a:stretch/>
        </p:blipFill>
        <p:spPr bwMode="auto">
          <a:xfrm>
            <a:off x="4939115" y="3863181"/>
            <a:ext cx="3747685" cy="26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57200" y="365846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El éxito en estas organizaciones depende de las competencias personales y heroicidades de determinados individuos y no por el uso de procesos probados.</a:t>
            </a:r>
          </a:p>
        </p:txBody>
      </p:sp>
    </p:spTree>
    <p:extLst>
      <p:ext uri="{BB962C8B-B14F-4D97-AF65-F5344CB8AC3E}">
        <p14:creationId xmlns:p14="http://schemas.microsoft.com/office/powerpoint/2010/main" val="55959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6" y="1290473"/>
            <a:ext cx="6860555" cy="5145416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839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TMMi</a:t>
            </a:r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 - Nivel 2</a:t>
            </a:r>
          </a:p>
          <a:p>
            <a:r>
              <a:rPr lang="es-ES_tradnl" sz="2800" b="1" dirty="0">
                <a:solidFill>
                  <a:schemeClr val="bg1"/>
                </a:solidFill>
                <a:latin typeface="Candara"/>
                <a:cs typeface="Candara"/>
              </a:rPr>
              <a:t>Gestionado</a:t>
            </a:r>
            <a:endParaRPr lang="es-ES_tradnl" sz="2800" b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6197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L" sz="2800" dirty="0"/>
              <a:t>L</a:t>
            </a:r>
            <a:r>
              <a:rPr lang="es-CL" sz="2800" dirty="0" smtClean="0"/>
              <a:t>as </a:t>
            </a:r>
            <a:r>
              <a:rPr lang="es-CL" sz="2800" dirty="0"/>
              <a:t>pruebas se convierten en un proceso gestionado y está claramente separado de </a:t>
            </a:r>
            <a:r>
              <a:rPr lang="es-CL" sz="2800" dirty="0" smtClean="0"/>
              <a:t>la depuración.</a:t>
            </a:r>
          </a:p>
          <a:p>
            <a:r>
              <a:rPr lang="es-CL" sz="2800" dirty="0" smtClean="0"/>
              <a:t>Sin embargo, las </a:t>
            </a:r>
            <a:r>
              <a:rPr lang="es-CL" sz="2800" dirty="0"/>
              <a:t>pruebas todavía son percibidas </a:t>
            </a:r>
            <a:r>
              <a:rPr lang="es-CL" sz="2800" dirty="0" smtClean="0"/>
              <a:t>como </a:t>
            </a:r>
            <a:r>
              <a:rPr lang="es-CL" sz="2800" dirty="0"/>
              <a:t>una fase más del ciclo de vida de desarrollo posterior a la codificación.</a:t>
            </a:r>
            <a:endParaRPr lang="es-CL" sz="2800" dirty="0" smtClean="0"/>
          </a:p>
          <a:p>
            <a:r>
              <a:rPr lang="es-CL" sz="2800" dirty="0"/>
              <a:t>Las áreas de proceso </a:t>
            </a:r>
            <a:r>
              <a:rPr lang="es-CL" sz="2800" dirty="0" smtClean="0"/>
              <a:t>son</a:t>
            </a:r>
            <a:r>
              <a:rPr lang="es-CL" sz="2800" dirty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 smtClean="0"/>
              <a:t>Política </a:t>
            </a:r>
            <a:r>
              <a:rPr lang="es-CL" sz="2400" dirty="0"/>
              <a:t>y Estrategia de </a:t>
            </a:r>
            <a:r>
              <a:rPr lang="es-CL" sz="2400" dirty="0" smtClean="0"/>
              <a:t>Pruebas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/>
              <a:t>Planificación de Pruebas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 smtClean="0"/>
              <a:t>Monitorización </a:t>
            </a:r>
            <a:r>
              <a:rPr lang="es-CL" sz="2400" dirty="0"/>
              <a:t>y Control de Pruebas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 smtClean="0"/>
              <a:t>Diseño </a:t>
            </a:r>
            <a:r>
              <a:rPr lang="es-CL" sz="2400" dirty="0"/>
              <a:t>y Ejecución de Pruebas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 smtClean="0"/>
              <a:t>Entorno </a:t>
            </a:r>
            <a:r>
              <a:rPr lang="es-CL" sz="2400" dirty="0"/>
              <a:t>de Pruebas.</a:t>
            </a:r>
            <a:endParaRPr lang="es-CL" sz="2400" dirty="0" smtClean="0"/>
          </a:p>
          <a:p>
            <a:endParaRPr lang="es-CL" sz="2800" dirty="0"/>
          </a:p>
        </p:txBody>
      </p:sp>
      <p:sp>
        <p:nvSpPr>
          <p:cNvPr id="4" name="Rectángulo 3"/>
          <p:cNvSpPr/>
          <p:nvPr/>
        </p:nvSpPr>
        <p:spPr>
          <a:xfrm>
            <a:off x="3439236" y="412234"/>
            <a:ext cx="4786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Nivel 2: </a:t>
            </a:r>
            <a:r>
              <a:rPr lang="es-CL" sz="3200" dirty="0" smtClean="0">
                <a:solidFill>
                  <a:schemeClr val="bg1"/>
                </a:solidFill>
              </a:rPr>
              <a:t>Gestionado -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r>
              <a:rPr lang="es-CL" sz="3200" dirty="0" smtClean="0">
                <a:solidFill>
                  <a:schemeClr val="bg1"/>
                </a:solidFill>
              </a:rPr>
              <a:t> 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2050" name="Picture 2" descr="Resultado de imagen para ges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3" r="24507"/>
          <a:stretch/>
        </p:blipFill>
        <p:spPr bwMode="auto">
          <a:xfrm>
            <a:off x="5832282" y="3663855"/>
            <a:ext cx="2569364" cy="246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3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Política </a:t>
            </a:r>
            <a:r>
              <a:rPr lang="es-CL" sz="2800" b="1" dirty="0"/>
              <a:t>y Estrategia de Pruebas</a:t>
            </a:r>
          </a:p>
          <a:p>
            <a:pPr marL="0" indent="0">
              <a:buNone/>
            </a:pPr>
            <a:r>
              <a:rPr lang="es-CL" sz="2000" dirty="0" smtClean="0"/>
              <a:t>SG </a:t>
            </a:r>
            <a:r>
              <a:rPr lang="es-CL" sz="2000" dirty="0"/>
              <a:t>1 Establecer una Política de Pruebas</a:t>
            </a:r>
          </a:p>
          <a:p>
            <a:r>
              <a:rPr lang="es-CL" sz="2000" dirty="0"/>
              <a:t>SP 1.1 Definir los objetivos de las pruebas</a:t>
            </a:r>
          </a:p>
          <a:p>
            <a:r>
              <a:rPr lang="es-CL" sz="2000" dirty="0"/>
              <a:t>SP 1.2 Definir la política de pruebas</a:t>
            </a:r>
          </a:p>
          <a:p>
            <a:r>
              <a:rPr lang="es-CL" sz="2000" dirty="0"/>
              <a:t>SP 1.3 Distribuir la política de pruebas entre los implicados</a:t>
            </a:r>
          </a:p>
          <a:p>
            <a:pPr marL="0" indent="0">
              <a:buNone/>
            </a:pPr>
            <a:r>
              <a:rPr lang="es-CL" sz="2000" dirty="0"/>
              <a:t>SG 2 Establecer una Estrategia de Pruebas</a:t>
            </a:r>
          </a:p>
          <a:p>
            <a:r>
              <a:rPr lang="es-CL" sz="2000" dirty="0"/>
              <a:t>SP 2.1 Realizar una evaluación genérica de los riesgos de producto</a:t>
            </a:r>
          </a:p>
          <a:p>
            <a:r>
              <a:rPr lang="es-CL" sz="2000" dirty="0"/>
              <a:t>SP 2.2 Definir una estrategia de pruebas</a:t>
            </a:r>
          </a:p>
          <a:p>
            <a:r>
              <a:rPr lang="es-CL" sz="2000" dirty="0"/>
              <a:t>SP 2.3 Distribuir la estrategia de pruebas entre los implicados</a:t>
            </a:r>
          </a:p>
          <a:p>
            <a:pPr marL="0" indent="0">
              <a:buNone/>
            </a:pPr>
            <a:r>
              <a:rPr lang="es-CL" sz="2000" dirty="0"/>
              <a:t>SG 3 Establecer los Indicadores de desempeño de las Pruebas</a:t>
            </a:r>
          </a:p>
          <a:p>
            <a:r>
              <a:rPr lang="es-CL" sz="2000" dirty="0"/>
              <a:t>SP 3.1 Definir indicadores de desempeño de las pruebas</a:t>
            </a:r>
          </a:p>
          <a:p>
            <a:r>
              <a:rPr lang="es-CL" sz="2000" dirty="0"/>
              <a:t>SP 3.2 Implementar indicadores de desempeño de la pruebas</a:t>
            </a:r>
          </a:p>
          <a:p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1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es-CL" b="1" dirty="0"/>
              <a:t>Planificación de Pruebas</a:t>
            </a:r>
          </a:p>
          <a:p>
            <a:pPr marL="0" indent="0">
              <a:buNone/>
            </a:pPr>
            <a:r>
              <a:rPr lang="es-CL" sz="2000" dirty="0" smtClean="0"/>
              <a:t>SG </a:t>
            </a:r>
            <a:r>
              <a:rPr lang="es-CL" sz="2000" dirty="0"/>
              <a:t>1 Realizar una evaluación de riesgos de producto</a:t>
            </a:r>
          </a:p>
          <a:p>
            <a:r>
              <a:rPr lang="es-CL" sz="2000" dirty="0"/>
              <a:t>SP 1.1 Definir y categorías y parámetros de riesgos de producto</a:t>
            </a:r>
          </a:p>
          <a:p>
            <a:r>
              <a:rPr lang="es-CL" sz="2000" dirty="0"/>
              <a:t>SP 1.2 Identificar riesgos de producto</a:t>
            </a:r>
          </a:p>
          <a:p>
            <a:r>
              <a:rPr lang="es-CL" sz="2000" dirty="0"/>
              <a:t>SP 1.3 Analizar riesgos de producto</a:t>
            </a:r>
          </a:p>
          <a:p>
            <a:pPr marL="0" indent="0">
              <a:buNone/>
            </a:pPr>
            <a:r>
              <a:rPr lang="es-CL" sz="2000" dirty="0"/>
              <a:t>SG 2 Establecer el alcance de las pruebas</a:t>
            </a:r>
          </a:p>
          <a:p>
            <a:r>
              <a:rPr lang="es-CL" sz="2000" dirty="0"/>
              <a:t>SP 2.1 Identificar elementos y características a probar</a:t>
            </a:r>
          </a:p>
          <a:p>
            <a:r>
              <a:rPr lang="es-CL" sz="2000" dirty="0"/>
              <a:t>SP 2.2 Definir el alcance de las pruebas</a:t>
            </a:r>
          </a:p>
          <a:p>
            <a:r>
              <a:rPr lang="es-CL" sz="2000" dirty="0"/>
              <a:t>SP 2.3 Definir criterios de entrada</a:t>
            </a:r>
          </a:p>
          <a:p>
            <a:r>
              <a:rPr lang="es-CL" sz="2000" dirty="0"/>
              <a:t>SP 2.4 Definir criterios de salida</a:t>
            </a:r>
          </a:p>
          <a:p>
            <a:r>
              <a:rPr lang="es-CL" sz="2000" dirty="0"/>
              <a:t>SP 2.5 Definir criterios de suspensión y reactivación</a:t>
            </a:r>
          </a:p>
          <a:p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Conceptos Generales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24289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es-CL" b="1" dirty="0"/>
              <a:t>Monitorización y Control de Pruebas</a:t>
            </a:r>
          </a:p>
          <a:p>
            <a:pPr marL="0" indent="0">
              <a:buNone/>
            </a:pPr>
            <a:r>
              <a:rPr lang="es-CL" sz="2000" dirty="0" smtClean="0"/>
              <a:t>SG </a:t>
            </a:r>
            <a:r>
              <a:rPr lang="es-CL" sz="2000" dirty="0"/>
              <a:t>1 Monitorización del Progreso de las Pruebas contra la planificación</a:t>
            </a:r>
          </a:p>
          <a:p>
            <a:r>
              <a:rPr lang="es-CL" sz="2000" dirty="0"/>
              <a:t>SP 1.1 Monitorizar los parámetros de planificación de las pruebas</a:t>
            </a:r>
          </a:p>
          <a:p>
            <a:r>
              <a:rPr lang="es-CL" sz="2000" dirty="0"/>
              <a:t>SP 1.2 Monitorizar los recursos proporcionados y usados del entorno de pruebas</a:t>
            </a:r>
          </a:p>
          <a:p>
            <a:r>
              <a:rPr lang="es-CL" sz="2000" dirty="0"/>
              <a:t>SP 1.3 Monitorizar los acuerdos de pruebas</a:t>
            </a:r>
          </a:p>
          <a:p>
            <a:r>
              <a:rPr lang="es-CL" sz="2000" dirty="0"/>
              <a:t>SP 1.4 Monitorizar los riesgos de proyecto de pruebas</a:t>
            </a:r>
          </a:p>
          <a:p>
            <a:r>
              <a:rPr lang="es-CL" sz="2000" dirty="0"/>
              <a:t>SP 1.5 Monitorizar la participación de los implicados</a:t>
            </a:r>
          </a:p>
          <a:p>
            <a:r>
              <a:rPr lang="es-CL" sz="2000" dirty="0"/>
              <a:t>SP 1.6 Conducir las revisiones del progreso de las pruebas</a:t>
            </a:r>
          </a:p>
          <a:p>
            <a:r>
              <a:rPr lang="es-CL" sz="2000" dirty="0"/>
              <a:t>SP 1.7 Conducir las revisiones de los hitos del progreso de las </a:t>
            </a:r>
            <a:r>
              <a:rPr lang="es-CL" sz="2000" dirty="0" smtClean="0"/>
              <a:t>pruebas</a:t>
            </a:r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es-CL" b="1" dirty="0"/>
              <a:t>Monitorización y Control de Pruebas</a:t>
            </a:r>
          </a:p>
          <a:p>
            <a:pPr marL="0" indent="0">
              <a:buNone/>
            </a:pPr>
            <a:r>
              <a:rPr lang="es-CL" sz="1800" dirty="0" smtClean="0"/>
              <a:t>SG 2 Monitorizar la Calidad del Producto contra la Planificación y las Expectativas</a:t>
            </a:r>
          </a:p>
          <a:p>
            <a:r>
              <a:rPr lang="es-CL" sz="1800" dirty="0" smtClean="0"/>
              <a:t>SP </a:t>
            </a:r>
            <a:r>
              <a:rPr lang="es-CL" sz="1800" dirty="0"/>
              <a:t>2.1 Chequear en base a los criterios de entrada</a:t>
            </a:r>
          </a:p>
          <a:p>
            <a:r>
              <a:rPr lang="es-CL" sz="1800" dirty="0"/>
              <a:t>SP 2.2 Monitorizar los defectos</a:t>
            </a:r>
          </a:p>
          <a:p>
            <a:r>
              <a:rPr lang="es-CL" sz="1800" dirty="0"/>
              <a:t>SP 2.3 Monitorizar los riesgos de producto</a:t>
            </a:r>
          </a:p>
          <a:p>
            <a:r>
              <a:rPr lang="es-CL" sz="1800" dirty="0"/>
              <a:t>SP 2.4 Monitorizar el criterio de salida</a:t>
            </a:r>
          </a:p>
          <a:p>
            <a:r>
              <a:rPr lang="es-CL" sz="1800" dirty="0"/>
              <a:t>SP 2.5 Monitorizar los criterios de suspensión y de reanudación</a:t>
            </a:r>
          </a:p>
          <a:p>
            <a:r>
              <a:rPr lang="es-CL" sz="1800" dirty="0"/>
              <a:t>SP 2.6 Conducir las revisiones de la calidad del producto</a:t>
            </a:r>
          </a:p>
          <a:p>
            <a:r>
              <a:rPr lang="es-CL" sz="1800" dirty="0"/>
              <a:t>SP 2.7 Conducir la revisión de los hitos de la calidad del producto</a:t>
            </a:r>
          </a:p>
          <a:p>
            <a:pPr marL="0" indent="0">
              <a:buNone/>
            </a:pPr>
            <a:r>
              <a:rPr lang="es-CL" sz="1800" dirty="0"/>
              <a:t>SG 3 Gestionar Acciones Correctivas hasta su Cierre</a:t>
            </a:r>
          </a:p>
          <a:p>
            <a:r>
              <a:rPr lang="es-CL" sz="1800" dirty="0"/>
              <a:t>SP 3.1 Analizar los problemas detectados</a:t>
            </a:r>
          </a:p>
          <a:p>
            <a:r>
              <a:rPr lang="es-CL" sz="1800" dirty="0"/>
              <a:t>SP 3.2 Tomar acciones correctivas</a:t>
            </a:r>
          </a:p>
          <a:p>
            <a:r>
              <a:rPr lang="es-CL" sz="1800" dirty="0"/>
              <a:t>SP 3.3 Gestionar las acciones </a:t>
            </a:r>
            <a:r>
              <a:rPr lang="es-CL" sz="1800" dirty="0" smtClean="0"/>
              <a:t>correctivas</a:t>
            </a:r>
            <a:endParaRPr lang="es-CL" sz="18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/>
              <a:t>Diseño y Ejecución de Pruebas</a:t>
            </a:r>
          </a:p>
          <a:p>
            <a:pPr marL="0" indent="0">
              <a:buNone/>
            </a:pPr>
            <a:r>
              <a:rPr lang="es-CL" sz="2000" dirty="0"/>
              <a:t>SG 1 Realizar el análisis y diseño de las pruebas utilizando las técnicas de diseño de pruebas</a:t>
            </a:r>
          </a:p>
          <a:p>
            <a:r>
              <a:rPr lang="es-CL" sz="2000" dirty="0"/>
              <a:t>SP 1.1 Identificar y priorizar las condiciones de prueba</a:t>
            </a:r>
          </a:p>
          <a:p>
            <a:r>
              <a:rPr lang="es-CL" sz="2000" dirty="0"/>
              <a:t>SP 1.2 Identificar y priorizar los casos de prueba</a:t>
            </a:r>
          </a:p>
          <a:p>
            <a:r>
              <a:rPr lang="es-CL" sz="2000" dirty="0"/>
              <a:t>SP 1.3 Identificar los datos específicos de prueba necesarios</a:t>
            </a:r>
          </a:p>
          <a:p>
            <a:r>
              <a:rPr lang="es-CL" sz="2000" dirty="0"/>
              <a:t>SP 1.4 Mantener trazabilidad horizontal con los requerimientos</a:t>
            </a:r>
          </a:p>
          <a:p>
            <a:pPr marL="0" indent="0">
              <a:buNone/>
            </a:pPr>
            <a:r>
              <a:rPr lang="es-CL" sz="2000" dirty="0"/>
              <a:t>SG 2 Realizar la implementación de las pruebas</a:t>
            </a:r>
          </a:p>
          <a:p>
            <a:r>
              <a:rPr lang="es-CL" sz="2000" dirty="0"/>
              <a:t>SP 2.1 Desarrollar y priorizar los procedimientos de pruebas</a:t>
            </a:r>
          </a:p>
          <a:p>
            <a:r>
              <a:rPr lang="es-CL" sz="2000" dirty="0"/>
              <a:t>SP 2.2 Crear los datos específicos de prueba</a:t>
            </a:r>
          </a:p>
          <a:p>
            <a:r>
              <a:rPr lang="es-CL" sz="2000" dirty="0"/>
              <a:t>SP 2.3 Especificar el procedimiento de pruebas de admisión</a:t>
            </a:r>
          </a:p>
          <a:p>
            <a:r>
              <a:rPr lang="es-CL" sz="2000" dirty="0"/>
              <a:t>SP 2.4 Desarrollar el cronograma de ejecución de las </a:t>
            </a:r>
            <a:r>
              <a:rPr lang="es-CL" sz="2000" dirty="0" smtClean="0"/>
              <a:t>pruebas</a:t>
            </a:r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/>
              <a:t>Diseño y Ejecución de Pruebas</a:t>
            </a:r>
          </a:p>
          <a:p>
            <a:pPr marL="0" indent="0">
              <a:buNone/>
            </a:pPr>
            <a:r>
              <a:rPr lang="es-CL" sz="2000" dirty="0" smtClean="0"/>
              <a:t>SG </a:t>
            </a:r>
            <a:r>
              <a:rPr lang="es-CL" sz="2000" dirty="0"/>
              <a:t>3 Realizar la ejecución de las pruebas</a:t>
            </a:r>
          </a:p>
          <a:p>
            <a:r>
              <a:rPr lang="es-CL" sz="2000" dirty="0"/>
              <a:t>SP 3.1 Realizar las pruebas de admisión</a:t>
            </a:r>
          </a:p>
          <a:p>
            <a:r>
              <a:rPr lang="es-CL" sz="2000" dirty="0"/>
              <a:t>SP 3.2 Ejecutar los casos de </a:t>
            </a:r>
            <a:r>
              <a:rPr lang="es-CL" sz="2000" dirty="0" smtClean="0"/>
              <a:t>prueba</a:t>
            </a:r>
          </a:p>
          <a:p>
            <a:r>
              <a:rPr lang="es-CL" sz="2000" dirty="0"/>
              <a:t>SP 3.3 Reportar las incidencias de la prueba</a:t>
            </a:r>
          </a:p>
          <a:p>
            <a:r>
              <a:rPr lang="es-CL" sz="2000" dirty="0"/>
              <a:t>SP 3.4 Escribir un registro de la prueba</a:t>
            </a:r>
          </a:p>
          <a:p>
            <a:pPr marL="0" indent="0">
              <a:buNone/>
            </a:pPr>
            <a:r>
              <a:rPr lang="es-CL" sz="2000" dirty="0"/>
              <a:t>SG 4 Gestionar las incidencias de la prueba hasta su cierre</a:t>
            </a:r>
          </a:p>
          <a:p>
            <a:r>
              <a:rPr lang="es-CL" sz="2000" dirty="0"/>
              <a:t>SP 4.1 Decidir la disposición de las incidencias de la prueba en el tablero de control de la</a:t>
            </a:r>
          </a:p>
          <a:p>
            <a:r>
              <a:rPr lang="es-CL" sz="2000" dirty="0"/>
              <a:t>configuración</a:t>
            </a:r>
          </a:p>
          <a:p>
            <a:r>
              <a:rPr lang="es-CL" sz="2000" dirty="0"/>
              <a:t>SP 4.2 Realizar las acciones apropiadas para cerrar la incidencia de la prueba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82959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Entorno </a:t>
            </a:r>
            <a:r>
              <a:rPr lang="es-CL" sz="2800" b="1" dirty="0"/>
              <a:t>de </a:t>
            </a:r>
            <a:r>
              <a:rPr lang="es-CL" sz="2800" b="1" dirty="0" smtClean="0"/>
              <a:t>Pruebas</a:t>
            </a:r>
            <a:endParaRPr lang="es-CL" sz="2800" b="1" dirty="0"/>
          </a:p>
          <a:p>
            <a:pPr marL="0" indent="0">
              <a:buNone/>
            </a:pPr>
            <a:r>
              <a:rPr lang="es-CL" sz="1800" dirty="0"/>
              <a:t>SG 1 Desarrollar Requisitos del entorno de prueba</a:t>
            </a:r>
          </a:p>
          <a:p>
            <a:r>
              <a:rPr lang="es-CL" sz="1800" dirty="0"/>
              <a:t>SP 1.1 Obtener necesidades del entorno de prueba.</a:t>
            </a:r>
          </a:p>
          <a:p>
            <a:r>
              <a:rPr lang="es-CL" sz="1800" dirty="0"/>
              <a:t>SP 1.2 Desarrollar los requisitos del entorno de prueba.</a:t>
            </a:r>
          </a:p>
          <a:p>
            <a:r>
              <a:rPr lang="es-CL" sz="1800" dirty="0"/>
              <a:t>SP 1.3 Analizar los requisitos del entorno de prueba.</a:t>
            </a:r>
          </a:p>
          <a:p>
            <a:pPr marL="0" indent="0">
              <a:buNone/>
            </a:pPr>
            <a:r>
              <a:rPr lang="es-CL" sz="1800" dirty="0"/>
              <a:t>SG 2 Realizar implementación del Entorno de prueba</a:t>
            </a:r>
            <a:r>
              <a:rPr lang="es-CL" sz="1800" dirty="0" smtClean="0"/>
              <a:t>.</a:t>
            </a:r>
          </a:p>
          <a:p>
            <a:r>
              <a:rPr lang="es-CL" sz="1800" dirty="0"/>
              <a:t>SP 2.1 Implementar el entorno de prueba.</a:t>
            </a:r>
          </a:p>
          <a:p>
            <a:r>
              <a:rPr lang="es-CL" sz="1800" dirty="0"/>
              <a:t>SP 2.2 Crear datos genéricos de prueba.</a:t>
            </a:r>
          </a:p>
          <a:p>
            <a:r>
              <a:rPr lang="es-CL" sz="1800" dirty="0"/>
              <a:t>SP 2.3 Especificar procedimiento de la prueba de admisión del entorno de Prueba.</a:t>
            </a:r>
          </a:p>
          <a:p>
            <a:r>
              <a:rPr lang="es-CL" sz="1800" dirty="0"/>
              <a:t>SP 2.4 Realizar pruebas de admisión del ambiente de prueba.</a:t>
            </a:r>
          </a:p>
          <a:p>
            <a:pPr marL="0" indent="0">
              <a:buNone/>
            </a:pPr>
            <a:r>
              <a:rPr lang="es-CL" sz="1800" dirty="0"/>
              <a:t>SG 3 Gestionar y controlar los entornos de prueba.</a:t>
            </a:r>
          </a:p>
          <a:p>
            <a:r>
              <a:rPr lang="es-CL" sz="1800" dirty="0"/>
              <a:t>SP 3.1 Realizar la gestión de sistemas</a:t>
            </a:r>
          </a:p>
          <a:p>
            <a:r>
              <a:rPr lang="es-CL" sz="1800" dirty="0"/>
              <a:t>SP 3.2 Realizar la gestión de datos de prueba.</a:t>
            </a:r>
          </a:p>
          <a:p>
            <a:r>
              <a:rPr lang="es-CL" sz="1800" dirty="0"/>
              <a:t>SP 3.3 Coordinar la disponibilidad y el uso de los entornos de prueba</a:t>
            </a:r>
          </a:p>
          <a:p>
            <a:r>
              <a:rPr lang="es-CL" sz="1800" dirty="0"/>
              <a:t>SP 3.4 Informar y gestionar los incidentes del entorno de </a:t>
            </a:r>
            <a:r>
              <a:rPr lang="es-CL" sz="1800" dirty="0" smtClean="0"/>
              <a:t>prueba.</a:t>
            </a:r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TMMi</a:t>
            </a:r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 - Nivel 3</a:t>
            </a:r>
          </a:p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Definido</a:t>
            </a:r>
          </a:p>
        </p:txBody>
      </p:sp>
    </p:spTree>
    <p:extLst>
      <p:ext uri="{BB962C8B-B14F-4D97-AF65-F5344CB8AC3E}">
        <p14:creationId xmlns:p14="http://schemas.microsoft.com/office/powerpoint/2010/main" val="17041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Las pruebas están </a:t>
            </a:r>
            <a:r>
              <a:rPr lang="es-CL" sz="2400" dirty="0"/>
              <a:t>completamente integradas en el ciclo de vida de desarrollo y los hitos correspondientes. </a:t>
            </a:r>
            <a:endParaRPr lang="es-CL" sz="2400" dirty="0" smtClean="0"/>
          </a:p>
          <a:p>
            <a:r>
              <a:rPr lang="es-CL" sz="2400" dirty="0" smtClean="0"/>
              <a:t>La </a:t>
            </a:r>
            <a:r>
              <a:rPr lang="es-CL" sz="2400" dirty="0"/>
              <a:t>planificación </a:t>
            </a:r>
            <a:r>
              <a:rPr lang="es-CL" sz="2400" dirty="0" smtClean="0"/>
              <a:t>de pruebas </a:t>
            </a:r>
            <a:r>
              <a:rPr lang="es-CL" sz="2400" dirty="0"/>
              <a:t>se realiza en fases tempranas del </a:t>
            </a:r>
            <a:r>
              <a:rPr lang="es-CL" sz="2400" dirty="0" smtClean="0"/>
              <a:t>proyecto.</a:t>
            </a:r>
          </a:p>
          <a:p>
            <a:r>
              <a:rPr lang="es-CL" sz="2400" dirty="0" smtClean="0"/>
              <a:t>Existe </a:t>
            </a:r>
            <a:r>
              <a:rPr lang="es-CL" sz="2400" dirty="0"/>
              <a:t>una organización de pruebas y un programa específico de formación de pruebas, y las pruebas se </a:t>
            </a:r>
            <a:r>
              <a:rPr lang="es-CL" sz="2400" dirty="0" smtClean="0"/>
              <a:t>perciben como </a:t>
            </a:r>
            <a:r>
              <a:rPr lang="es-CL" sz="2400" dirty="0"/>
              <a:t>una profesión. </a:t>
            </a:r>
            <a:endParaRPr lang="es-CL" sz="2400" dirty="0" smtClean="0"/>
          </a:p>
          <a:p>
            <a:r>
              <a:rPr lang="es-CL" sz="2400" dirty="0" smtClean="0"/>
              <a:t>La </a:t>
            </a:r>
            <a:r>
              <a:rPr lang="es-CL" sz="2400" dirty="0"/>
              <a:t>mejora del proceso de pruebas está completamente institucionalizada como parte de </a:t>
            </a:r>
            <a:r>
              <a:rPr lang="es-CL" sz="2400" dirty="0" smtClean="0"/>
              <a:t>las prácticas </a:t>
            </a:r>
            <a:r>
              <a:rPr lang="es-CL" sz="2400" dirty="0"/>
              <a:t>de pruebas aceptadas de la </a:t>
            </a:r>
            <a:r>
              <a:rPr lang="es-CL" sz="2400" dirty="0" smtClean="0"/>
              <a:t>organización.</a:t>
            </a:r>
            <a:endParaRPr lang="es-CL" sz="2400" dirty="0"/>
          </a:p>
        </p:txBody>
      </p:sp>
      <p:sp>
        <p:nvSpPr>
          <p:cNvPr id="4" name="Rectángulo 3"/>
          <p:cNvSpPr/>
          <p:nvPr/>
        </p:nvSpPr>
        <p:spPr>
          <a:xfrm>
            <a:off x="4340354" y="455978"/>
            <a:ext cx="4346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Nivel 3: Definido -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r>
              <a:rPr lang="es-CL" sz="3200" dirty="0" smtClean="0">
                <a:solidFill>
                  <a:schemeClr val="bg1"/>
                </a:solidFill>
              </a:rPr>
              <a:t> 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58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Las áreas de proceso del nivel 3 son: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 smtClean="0"/>
              <a:t>Organización </a:t>
            </a:r>
            <a:r>
              <a:rPr lang="es-CL" sz="2400" dirty="0"/>
              <a:t>de Pruebas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 smtClean="0"/>
              <a:t>Programa </a:t>
            </a:r>
            <a:r>
              <a:rPr lang="es-CL" sz="2400" dirty="0"/>
              <a:t>de Formación en Pruebas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 smtClean="0"/>
              <a:t>Ciclo </a:t>
            </a:r>
            <a:r>
              <a:rPr lang="es-CL" sz="2400" dirty="0"/>
              <a:t>de vida de Pruebas e Integración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 smtClean="0"/>
              <a:t>Pruebas </a:t>
            </a:r>
            <a:r>
              <a:rPr lang="es-CL" sz="2400" dirty="0"/>
              <a:t>No Funcionales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400" dirty="0" smtClean="0"/>
              <a:t>Revisiones </a:t>
            </a:r>
            <a:r>
              <a:rPr lang="es-CL" sz="2400" dirty="0"/>
              <a:t>entre Pares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340354" y="455978"/>
            <a:ext cx="4346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Nivel 3: Definido -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r>
              <a:rPr lang="es-CL" sz="3200" dirty="0" smtClean="0">
                <a:solidFill>
                  <a:schemeClr val="bg1"/>
                </a:solidFill>
              </a:rPr>
              <a:t> 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3515710"/>
            <a:ext cx="42767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/>
              <a:t>Organización de Pruebas</a:t>
            </a:r>
          </a:p>
          <a:p>
            <a:pPr marL="0" indent="0">
              <a:buNone/>
            </a:pPr>
            <a:r>
              <a:rPr lang="es-CL" sz="2000" dirty="0"/>
              <a:t>SG 1 Establecer la Organización de Pruebas</a:t>
            </a:r>
          </a:p>
          <a:p>
            <a:r>
              <a:rPr lang="es-CL" sz="2000" dirty="0"/>
              <a:t>SP 1.1 Definir la organización de pruebas</a:t>
            </a:r>
          </a:p>
          <a:p>
            <a:r>
              <a:rPr lang="es-CL" sz="2000" dirty="0"/>
              <a:t>SP 1.2 Obtener compromisos para la organización de pruebas</a:t>
            </a:r>
          </a:p>
          <a:p>
            <a:r>
              <a:rPr lang="es-CL" sz="2000" dirty="0"/>
              <a:t>SP 1.3 Implementar la organización de pruebas</a:t>
            </a:r>
          </a:p>
          <a:p>
            <a:pPr marL="0" indent="0">
              <a:buNone/>
            </a:pPr>
            <a:r>
              <a:rPr lang="es-CL" sz="2000" dirty="0"/>
              <a:t>SG 2 Establecer las Funciones de Pruebas para los Especialistas de Pruebas</a:t>
            </a:r>
          </a:p>
          <a:p>
            <a:r>
              <a:rPr lang="es-CL" sz="2000" dirty="0"/>
              <a:t>SP 2.1 Identificar funciones de pruebas</a:t>
            </a:r>
          </a:p>
          <a:p>
            <a:r>
              <a:rPr lang="es-CL" sz="2000" dirty="0"/>
              <a:t>SP 2.2 Desarrollar la descripción de los puestos</a:t>
            </a:r>
          </a:p>
          <a:p>
            <a:r>
              <a:rPr lang="es-CL" sz="2000" dirty="0"/>
              <a:t>SP 2.3 Asignar miembros a las funciones de pruebas</a:t>
            </a:r>
          </a:p>
          <a:p>
            <a:pPr marL="0" indent="0">
              <a:buNone/>
            </a:pPr>
            <a:r>
              <a:rPr lang="es-CL" sz="2000" dirty="0"/>
              <a:t>SG 3 Establecer planes de carrera de pruebas</a:t>
            </a:r>
          </a:p>
          <a:p>
            <a:r>
              <a:rPr lang="es-CL" sz="2000" dirty="0"/>
              <a:t>SP 3.1 Establecer planes de carrera de pruebas</a:t>
            </a:r>
          </a:p>
          <a:p>
            <a:r>
              <a:rPr lang="es-CL" sz="2000" dirty="0"/>
              <a:t>SP 3.2 Desarrollar planes de carrera de pruebas personales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3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/>
              <a:t>Organización de Pruebas</a:t>
            </a:r>
          </a:p>
          <a:p>
            <a:pPr marL="0" indent="0">
              <a:buNone/>
            </a:pPr>
            <a:r>
              <a:rPr lang="es-CL" sz="2000" dirty="0"/>
              <a:t>SG 4 Determinar, Planificar e Implementar las mejoras al Proceso de Pruebas</a:t>
            </a:r>
          </a:p>
          <a:p>
            <a:r>
              <a:rPr lang="es-CL" sz="2000" dirty="0"/>
              <a:t>SP 4.1 Evaluar el proceso de pruebas de la organización</a:t>
            </a:r>
          </a:p>
          <a:p>
            <a:r>
              <a:rPr lang="es-CL" sz="2000" dirty="0"/>
              <a:t>SP 4.2 Identificar mejoras al proceso de pruebas de la organización</a:t>
            </a:r>
          </a:p>
          <a:p>
            <a:r>
              <a:rPr lang="es-CL" sz="2000" dirty="0"/>
              <a:t>SP 4.3 Planificar mejoras al proceso de pruebas</a:t>
            </a:r>
          </a:p>
          <a:p>
            <a:r>
              <a:rPr lang="es-CL" sz="2000" dirty="0"/>
              <a:t>SP 4.4 Implementar mejoras al proceso de pruebas</a:t>
            </a:r>
          </a:p>
          <a:p>
            <a:pPr marL="0" indent="0">
              <a:buNone/>
            </a:pPr>
            <a:r>
              <a:rPr lang="es-CL" sz="2000" dirty="0"/>
              <a:t>SG 5 Desplegar el Proceso de Pruebas Organizacional e incorporar Lecciones Aprendidas</a:t>
            </a:r>
          </a:p>
          <a:p>
            <a:r>
              <a:rPr lang="es-CL" sz="2000" dirty="0"/>
              <a:t>SP 5.1 Desplegar estándares y activos del proceso de pruebas</a:t>
            </a:r>
          </a:p>
          <a:p>
            <a:r>
              <a:rPr lang="es-CL" sz="2000" dirty="0"/>
              <a:t>SP 5.2 Monitorizar la implementación</a:t>
            </a:r>
          </a:p>
          <a:p>
            <a:r>
              <a:rPr lang="es-CL" sz="2000" dirty="0"/>
              <a:t>SP 5.3 Incorporar lecciones aprendidas al proceso de pruebas de la organización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CL" sz="2800" dirty="0"/>
              <a:t>En una organización, el proceso está arraigado en la forma en que se realiza el trabajo, el compromiso y la consistencia para ejecutarlo.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2800" dirty="0" smtClean="0"/>
              <a:t>Lo </a:t>
            </a:r>
            <a:r>
              <a:rPr lang="es-CL" sz="2800" dirty="0"/>
              <a:t>que se pretende al implementar </a:t>
            </a:r>
            <a:r>
              <a:rPr lang="es-CL" sz="2800" dirty="0" smtClean="0"/>
              <a:t>el o los  modelos </a:t>
            </a:r>
            <a:r>
              <a:rPr lang="es-CL" sz="2800" dirty="0" err="1" smtClean="0"/>
              <a:t>CMMi</a:t>
            </a:r>
            <a:r>
              <a:rPr lang="es-CL" sz="2800" dirty="0" smtClean="0"/>
              <a:t> y </a:t>
            </a:r>
            <a:r>
              <a:rPr lang="es-CL" sz="2800" dirty="0" err="1" smtClean="0"/>
              <a:t>TMMi</a:t>
            </a:r>
            <a:r>
              <a:rPr lang="es-CL" sz="2800" dirty="0" smtClean="0"/>
              <a:t> es </a:t>
            </a:r>
            <a:r>
              <a:rPr lang="es-CL" sz="2800" dirty="0"/>
              <a:t>institucionalizar los procesos de desarrollo de </a:t>
            </a:r>
            <a:r>
              <a:rPr lang="es-CL" sz="2800" dirty="0" smtClean="0"/>
              <a:t>Software de la </a:t>
            </a:r>
            <a:r>
              <a:rPr lang="es-CL" sz="2800" dirty="0"/>
              <a:t>empresa. 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>
                <a:solidFill>
                  <a:schemeClr val="bg1"/>
                </a:solidFill>
              </a:rPr>
              <a:t>Institucionalización del </a:t>
            </a:r>
            <a:r>
              <a:rPr lang="es-CL" sz="3200" dirty="0" smtClean="0">
                <a:solidFill>
                  <a:schemeClr val="bg1"/>
                </a:solidFill>
              </a:rPr>
              <a:t>proceso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Programa </a:t>
            </a:r>
            <a:r>
              <a:rPr lang="es-CL" sz="2800" b="1" dirty="0"/>
              <a:t>de Formación en Pruebas</a:t>
            </a:r>
          </a:p>
          <a:p>
            <a:pPr marL="0" indent="0">
              <a:buNone/>
            </a:pPr>
            <a:r>
              <a:rPr lang="es-CL" sz="2000" dirty="0"/>
              <a:t>SG1 Establecer la Capacitación Formativa de Pruebas a nivel Organizativo</a:t>
            </a:r>
          </a:p>
          <a:p>
            <a:r>
              <a:rPr lang="es-CL" sz="2000" dirty="0"/>
              <a:t>SP 1.1 Identificar las necesidades formativas en pruebas estratégicas</a:t>
            </a:r>
          </a:p>
          <a:p>
            <a:r>
              <a:rPr lang="es-CL" sz="2000" dirty="0"/>
              <a:t>SP 1.2 Alinear las necesidades formativas en pruebas a nivel organizativo y de proyecto</a:t>
            </a:r>
          </a:p>
          <a:p>
            <a:r>
              <a:rPr lang="es-CL" sz="2000" dirty="0"/>
              <a:t>SP 1.3 Establecer un plan de formación de pruebas organizativo</a:t>
            </a:r>
          </a:p>
          <a:p>
            <a:r>
              <a:rPr lang="es-CL" sz="2000" dirty="0"/>
              <a:t>SP 1.4 Establecer una capacitación formativa de pruebas</a:t>
            </a:r>
          </a:p>
          <a:p>
            <a:pPr marL="0" indent="0">
              <a:buNone/>
            </a:pPr>
            <a:r>
              <a:rPr lang="es-CL" sz="2000" dirty="0"/>
              <a:t>SG 2 Proporcionar Formación de Pruebas</a:t>
            </a:r>
          </a:p>
          <a:p>
            <a:r>
              <a:rPr lang="es-CL" sz="2000" dirty="0" smtClean="0"/>
              <a:t>SP 2.1 Impartir la formación de pruebas</a:t>
            </a:r>
          </a:p>
          <a:p>
            <a:r>
              <a:rPr lang="es-CL" sz="2000" dirty="0" smtClean="0"/>
              <a:t>SP </a:t>
            </a:r>
            <a:r>
              <a:rPr lang="es-CL" sz="2000" dirty="0"/>
              <a:t>2.2 Establecer los registros de formación de pruebas</a:t>
            </a:r>
          </a:p>
          <a:p>
            <a:r>
              <a:rPr lang="es-CL" sz="2000" dirty="0"/>
              <a:t>SP 2.3 Evaluar la efectividad de la formación de pruebas.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Ciclo </a:t>
            </a:r>
            <a:r>
              <a:rPr lang="es-CL" sz="2800" b="1" dirty="0"/>
              <a:t>de vida de Pruebas e Integración</a:t>
            </a:r>
          </a:p>
          <a:p>
            <a:pPr marL="0" indent="0">
              <a:buNone/>
            </a:pPr>
            <a:r>
              <a:rPr lang="es-CL" sz="1600" dirty="0"/>
              <a:t>SG 1 Establecer la organización de los Activos del Proceso de prueba</a:t>
            </a:r>
          </a:p>
          <a:p>
            <a:r>
              <a:rPr lang="es-CL" sz="1600" dirty="0"/>
              <a:t>SP 1.1 Establecer procesos de prueba estándar</a:t>
            </a:r>
          </a:p>
          <a:p>
            <a:r>
              <a:rPr lang="es-CL" sz="1600" dirty="0"/>
              <a:t>SP 1.2 Establecer descripciones de los modelos de la prueba de ciclo de vida que aborden todos</a:t>
            </a:r>
          </a:p>
          <a:p>
            <a:r>
              <a:rPr lang="es-CL" sz="1600" dirty="0"/>
              <a:t>los niveles de la prueba</a:t>
            </a:r>
          </a:p>
          <a:p>
            <a:r>
              <a:rPr lang="es-CL" sz="1600" dirty="0"/>
              <a:t>SP 1.3 Establecer criterios y guías de adaptación</a:t>
            </a:r>
          </a:p>
          <a:p>
            <a:r>
              <a:rPr lang="es-CL" sz="1600" dirty="0"/>
              <a:t>SP 1.4 Establecer la base de datos proceso de prueba de la organización</a:t>
            </a:r>
          </a:p>
          <a:p>
            <a:r>
              <a:rPr lang="es-CL" sz="1600" dirty="0"/>
              <a:t>SP 1.5 Establecer la biblioteca de activos de proceso de pruebas de la organización</a:t>
            </a:r>
          </a:p>
          <a:p>
            <a:r>
              <a:rPr lang="es-CL" sz="1600" dirty="0"/>
              <a:t>SP 1.6 Establecer los estándares de ambiente de trabajo</a:t>
            </a:r>
          </a:p>
          <a:p>
            <a:pPr marL="0" indent="0">
              <a:buNone/>
            </a:pPr>
            <a:r>
              <a:rPr lang="es-CL" sz="1600" dirty="0"/>
              <a:t>SG 2 Incorporar los modelos de prueba de ciclo de vida con los Modelos de Desarrollo</a:t>
            </a:r>
          </a:p>
          <a:p>
            <a:r>
              <a:rPr lang="es-CL" sz="1600" dirty="0"/>
              <a:t>SP 2.1 Establecer modelos de ciclo de vida integradas</a:t>
            </a:r>
          </a:p>
          <a:p>
            <a:r>
              <a:rPr lang="es-CL" sz="1600" dirty="0"/>
              <a:t>SP 2.2 Revisar Modelos de ciclo de vida integrados</a:t>
            </a:r>
          </a:p>
          <a:p>
            <a:r>
              <a:rPr lang="es-CL" sz="1600" dirty="0"/>
              <a:t>SP 2.3 Obtener compromisos sobre el rol de las pruebas dentro de los modelos de ciclo de </a:t>
            </a:r>
            <a:r>
              <a:rPr lang="es-CL" sz="1600" dirty="0" smtClean="0"/>
              <a:t>vida integrada</a:t>
            </a:r>
            <a:endParaRPr lang="es-CL" sz="16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6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Ciclo </a:t>
            </a:r>
            <a:r>
              <a:rPr lang="es-CL" sz="2800" b="1" dirty="0"/>
              <a:t>de vida de Pruebas e Integración</a:t>
            </a:r>
          </a:p>
          <a:p>
            <a:r>
              <a:rPr lang="es-CL" sz="2000" dirty="0"/>
              <a:t>SG 3 Establecer un Plan Maestro de prueba</a:t>
            </a:r>
          </a:p>
          <a:p>
            <a:r>
              <a:rPr lang="es-CL" sz="2000" dirty="0"/>
              <a:t>SP 3.1 Realizar la evaluación de riesgos de productos</a:t>
            </a:r>
          </a:p>
          <a:p>
            <a:r>
              <a:rPr lang="es-CL" sz="2000" dirty="0"/>
              <a:t>SP 3.2 Establecer el alcance de la prueba</a:t>
            </a:r>
          </a:p>
          <a:p>
            <a:r>
              <a:rPr lang="es-CL" sz="2000" dirty="0"/>
              <a:t>SP 3.3 Establecer estimaciones de prueba</a:t>
            </a:r>
          </a:p>
          <a:p>
            <a:r>
              <a:rPr lang="es-CL" sz="2000" dirty="0"/>
              <a:t>SP 3.4 Definir la organización para la prueba</a:t>
            </a:r>
          </a:p>
          <a:p>
            <a:r>
              <a:rPr lang="es-CL" sz="2000" dirty="0"/>
              <a:t>SP 3.5 Desarrollar el plan de pruebas maestro</a:t>
            </a:r>
          </a:p>
          <a:p>
            <a:r>
              <a:rPr lang="es-CL" sz="2000" dirty="0"/>
              <a:t>SP 3.6 Obtener el compromiso con el plan de pruebas maestro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Pruebas </a:t>
            </a:r>
            <a:r>
              <a:rPr lang="es-CL" sz="2800" b="1" dirty="0"/>
              <a:t>No Funcionales</a:t>
            </a:r>
          </a:p>
          <a:p>
            <a:pPr marL="0" indent="0">
              <a:buNone/>
            </a:pPr>
            <a:r>
              <a:rPr lang="es-CL" sz="2000" dirty="0"/>
              <a:t>SG 1 Llevar a cabo una Evaluación de Riesgos no funcional del producto</a:t>
            </a:r>
          </a:p>
          <a:p>
            <a:r>
              <a:rPr lang="es-CL" sz="2000" dirty="0"/>
              <a:t>SP 1.1 Identificar riesgos no funcionales de los productos</a:t>
            </a:r>
          </a:p>
          <a:p>
            <a:r>
              <a:rPr lang="es-CL" sz="2000" dirty="0"/>
              <a:t>SP 1.2 Analizar los riesgos no funcionales de los productos</a:t>
            </a:r>
          </a:p>
          <a:p>
            <a:pPr marL="0" indent="0">
              <a:buNone/>
            </a:pPr>
            <a:r>
              <a:rPr lang="es-CL" sz="2000" dirty="0"/>
              <a:t>SG 2 Establecer un enfoque de prueba no funcional</a:t>
            </a:r>
          </a:p>
          <a:p>
            <a:r>
              <a:rPr lang="es-CL" sz="2000" dirty="0"/>
              <a:t>SP 2.1 Identificar las características que se probarán</a:t>
            </a:r>
          </a:p>
          <a:p>
            <a:r>
              <a:rPr lang="es-CL" sz="2000" dirty="0"/>
              <a:t>SP 2.2 Definir el enfoque de pruebas no funcionales</a:t>
            </a:r>
          </a:p>
          <a:p>
            <a:r>
              <a:rPr lang="es-CL" sz="2000" dirty="0"/>
              <a:t>SP 2.3 Definir criterios de salida no funcionales</a:t>
            </a:r>
          </a:p>
          <a:p>
            <a:r>
              <a:rPr lang="es-CL" sz="2000" dirty="0"/>
              <a:t>SG 3 Realizar el Análisis de pruebas no funcionales y de diseño</a:t>
            </a:r>
          </a:p>
          <a:p>
            <a:r>
              <a:rPr lang="es-CL" sz="2000" dirty="0"/>
              <a:t>SP 3.1 Identificar y priorizar las condiciones de prueba no </a:t>
            </a:r>
            <a:r>
              <a:rPr lang="es-CL" sz="2000" dirty="0" smtClean="0"/>
              <a:t>funcionales</a:t>
            </a:r>
          </a:p>
          <a:p>
            <a:r>
              <a:rPr lang="es-CL" sz="2000" dirty="0"/>
              <a:t>SP 3.2 Identificar y priorizar los casos de pruebas no funcionales</a:t>
            </a:r>
          </a:p>
          <a:p>
            <a:r>
              <a:rPr lang="es-CL" sz="2000" dirty="0"/>
              <a:t>SP 3.3 Identificar los datos de prueba específicos necesarios</a:t>
            </a:r>
          </a:p>
          <a:p>
            <a:r>
              <a:rPr lang="es-CL" sz="2000" dirty="0"/>
              <a:t>SP 3.4 Mantener la trazabilidad horizontal con los requisitos no </a:t>
            </a:r>
            <a:r>
              <a:rPr lang="es-CL" sz="2000" dirty="0" smtClean="0"/>
              <a:t>funcionales</a:t>
            </a:r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Pruebas </a:t>
            </a:r>
            <a:r>
              <a:rPr lang="es-CL" sz="2800" b="1" dirty="0"/>
              <a:t>No Funcionales</a:t>
            </a:r>
          </a:p>
          <a:p>
            <a:pPr marL="0" indent="0">
              <a:buNone/>
            </a:pPr>
            <a:r>
              <a:rPr lang="es-CL" sz="2400" dirty="0" smtClean="0"/>
              <a:t>SG </a:t>
            </a:r>
            <a:r>
              <a:rPr lang="es-CL" sz="2400" dirty="0"/>
              <a:t>4 Realizar la Implementación de la prueba no funcional</a:t>
            </a:r>
          </a:p>
          <a:p>
            <a:r>
              <a:rPr lang="es-CL" sz="2400" dirty="0"/>
              <a:t>SP 4.1 Desarrollar y priorizar los procedimientos de prueba no funcionales</a:t>
            </a:r>
          </a:p>
          <a:p>
            <a:r>
              <a:rPr lang="es-CL" sz="2400" dirty="0"/>
              <a:t>SP 4.2 Crear datos de prueba específicos</a:t>
            </a:r>
          </a:p>
          <a:p>
            <a:pPr marL="0" indent="0">
              <a:buNone/>
            </a:pPr>
            <a:r>
              <a:rPr lang="es-CL" sz="2400" dirty="0"/>
              <a:t>SG 5 Realizar la ejecución de pruebas no funcionales</a:t>
            </a:r>
          </a:p>
          <a:p>
            <a:r>
              <a:rPr lang="es-CL" sz="2400" dirty="0"/>
              <a:t>SP 5.1 Ejecutar casos de pruebas no funcionales</a:t>
            </a:r>
          </a:p>
          <a:p>
            <a:r>
              <a:rPr lang="es-CL" sz="2400" dirty="0"/>
              <a:t>SP 5.2 Informe de incidentes de las pruebas no funcionales</a:t>
            </a:r>
          </a:p>
          <a:p>
            <a:r>
              <a:rPr lang="es-CL" sz="2400" dirty="0"/>
              <a:t>SP 5.3 Escribir registro de la prueba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7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Revisiones </a:t>
            </a:r>
            <a:r>
              <a:rPr lang="es-CL" sz="2800" b="1" dirty="0"/>
              <a:t>entre </a:t>
            </a:r>
            <a:r>
              <a:rPr lang="es-CL" sz="2800" b="1" dirty="0" smtClean="0"/>
              <a:t>Pares</a:t>
            </a:r>
          </a:p>
          <a:p>
            <a:r>
              <a:rPr lang="es-CL" sz="2000" dirty="0"/>
              <a:t>SG 1 Establecer un Enfoque de la Revisión entre Pares</a:t>
            </a:r>
          </a:p>
          <a:p>
            <a:r>
              <a:rPr lang="es-CL" sz="2000" dirty="0"/>
              <a:t>SP 1.1 Identificar productos del trabajo a revisar</a:t>
            </a:r>
          </a:p>
          <a:p>
            <a:r>
              <a:rPr lang="es-CL" sz="2000" dirty="0"/>
              <a:t>SP 1.2 Definir los criterios para la revisión entre pares</a:t>
            </a:r>
          </a:p>
          <a:p>
            <a:r>
              <a:rPr lang="es-CL" sz="2000" dirty="0"/>
              <a:t>SG 2 Realizar Revisiones entre Pares</a:t>
            </a:r>
          </a:p>
          <a:p>
            <a:r>
              <a:rPr lang="es-CL" sz="2000" dirty="0"/>
              <a:t>SP 2.1 Llevar a cabo revisiones entre pares</a:t>
            </a:r>
          </a:p>
          <a:p>
            <a:r>
              <a:rPr lang="es-CL" sz="2000" dirty="0"/>
              <a:t>SP 2.2 Los probadores revisan los documentos base de la </a:t>
            </a:r>
            <a:r>
              <a:rPr lang="es-CL" sz="2000" dirty="0" smtClean="0"/>
              <a:t>prueba</a:t>
            </a:r>
          </a:p>
          <a:p>
            <a:r>
              <a:rPr lang="es-CL" sz="2000" dirty="0"/>
              <a:t>SP 2.3 Analizar los datos de la revisión entre pares</a:t>
            </a:r>
            <a:endParaRPr lang="es-CL" sz="2000" b="1" dirty="0"/>
          </a:p>
          <a:p>
            <a:endParaRPr lang="es-CL" sz="24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3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TMMi</a:t>
            </a:r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 - Nivel 4</a:t>
            </a:r>
          </a:p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Medido</a:t>
            </a:r>
          </a:p>
        </p:txBody>
      </p:sp>
    </p:spTree>
    <p:extLst>
      <p:ext uri="{BB962C8B-B14F-4D97-AF65-F5344CB8AC3E}">
        <p14:creationId xmlns:p14="http://schemas.microsoft.com/office/powerpoint/2010/main" val="20200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CL" dirty="0" smtClean="0"/>
              <a:t>Las pruebas son un proceso </a:t>
            </a:r>
            <a:r>
              <a:rPr lang="es-CL" dirty="0"/>
              <a:t>completamente </a:t>
            </a:r>
            <a:r>
              <a:rPr lang="es-CL" dirty="0" smtClean="0"/>
              <a:t>definido, </a:t>
            </a:r>
            <a:r>
              <a:rPr lang="es-CL" dirty="0"/>
              <a:t>fundamentado y medible. </a:t>
            </a:r>
            <a:endParaRPr lang="es-CL" dirty="0" smtClean="0"/>
          </a:p>
          <a:p>
            <a:r>
              <a:rPr lang="es-CL" dirty="0" smtClean="0"/>
              <a:t>Son una evaluación consistente, parte de todas </a:t>
            </a:r>
            <a:r>
              <a:rPr lang="es-CL" dirty="0"/>
              <a:t>las actividades del ciclo de vida relacionadas con los productos de revisión y los productos </a:t>
            </a:r>
            <a:r>
              <a:rPr lang="es-CL" dirty="0" smtClean="0"/>
              <a:t>de trabajo.</a:t>
            </a:r>
            <a:endParaRPr lang="es-CL" dirty="0"/>
          </a:p>
          <a:p>
            <a:r>
              <a:rPr lang="es-CL" dirty="0"/>
              <a:t>Se define un programa de métricas de pruebas para toda </a:t>
            </a:r>
            <a:r>
              <a:rPr lang="es-CL" dirty="0" smtClean="0"/>
              <a:t>organización.</a:t>
            </a:r>
          </a:p>
          <a:p>
            <a:r>
              <a:rPr lang="es-CL" dirty="0" smtClean="0"/>
              <a:t>Se mide el </a:t>
            </a:r>
            <a:r>
              <a:rPr lang="es-CL" dirty="0"/>
              <a:t>proceso </a:t>
            </a:r>
            <a:r>
              <a:rPr lang="es-CL" dirty="0" smtClean="0"/>
              <a:t>de pruebas</a:t>
            </a:r>
            <a:r>
              <a:rPr lang="es-CL" dirty="0"/>
              <a:t>, </a:t>
            </a:r>
            <a:r>
              <a:rPr lang="es-CL" dirty="0" smtClean="0"/>
              <a:t>la </a:t>
            </a:r>
            <a:r>
              <a:rPr lang="es-CL" dirty="0"/>
              <a:t>productividad y </a:t>
            </a:r>
            <a:r>
              <a:rPr lang="es-CL" dirty="0" smtClean="0"/>
              <a:t>las mejoras.</a:t>
            </a:r>
          </a:p>
          <a:p>
            <a:r>
              <a:rPr lang="es-CL" dirty="0" smtClean="0"/>
              <a:t>Las mediciones apoyan la </a:t>
            </a:r>
            <a:r>
              <a:rPr lang="es-CL" dirty="0"/>
              <a:t>toma de </a:t>
            </a:r>
            <a:r>
              <a:rPr lang="es-CL" dirty="0" smtClean="0"/>
              <a:t>decisiones y las estimaciones de rendimiento </a:t>
            </a:r>
            <a:r>
              <a:rPr lang="es-CL" dirty="0"/>
              <a:t>y </a:t>
            </a:r>
            <a:r>
              <a:rPr lang="es-CL" dirty="0" smtClean="0"/>
              <a:t>costos.</a:t>
            </a:r>
          </a:p>
          <a:p>
            <a:r>
              <a:rPr lang="es-CL" dirty="0"/>
              <a:t>Las áreas de proceso del nivel </a:t>
            </a:r>
            <a:r>
              <a:rPr lang="es-CL" dirty="0" smtClean="0"/>
              <a:t>4 son: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2900" dirty="0" smtClean="0"/>
              <a:t>Mediciones </a:t>
            </a:r>
            <a:r>
              <a:rPr lang="es-CL" sz="2900" dirty="0"/>
              <a:t>de Pruebas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2900" dirty="0" smtClean="0"/>
              <a:t>Evaluación </a:t>
            </a:r>
            <a:r>
              <a:rPr lang="es-CL" sz="2900" dirty="0"/>
              <a:t>de la Calidad de Producto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2900" dirty="0" smtClean="0"/>
              <a:t>Revisiones </a:t>
            </a:r>
            <a:r>
              <a:rPr lang="es-CL" sz="2900" dirty="0"/>
              <a:t>entre Pares Avanzadas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482850" y="412234"/>
            <a:ext cx="4228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Nivel 4: </a:t>
            </a:r>
            <a:r>
              <a:rPr lang="es-CL" sz="3200" dirty="0" smtClean="0">
                <a:solidFill>
                  <a:schemeClr val="bg1"/>
                </a:solidFill>
              </a:rPr>
              <a:t>Medido -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r>
              <a:rPr lang="es-CL" sz="3200" dirty="0" smtClean="0">
                <a:solidFill>
                  <a:schemeClr val="bg1"/>
                </a:solidFill>
              </a:rPr>
              <a:t> 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20" y="4823395"/>
            <a:ext cx="3805492" cy="1841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/>
              <a:t>Mediciones de Pruebas</a:t>
            </a:r>
          </a:p>
          <a:p>
            <a:pPr marL="0" indent="0">
              <a:buNone/>
            </a:pPr>
            <a:r>
              <a:rPr lang="es-CL" sz="2000" dirty="0"/>
              <a:t>SG 1 Alinear Mediciones de las Pruebas y Actividades de Análisis</a:t>
            </a:r>
          </a:p>
          <a:p>
            <a:r>
              <a:rPr lang="es-CL" sz="2000" dirty="0"/>
              <a:t>SP 1.1 Establecer los objetivos de las mediciones de las pruebas</a:t>
            </a:r>
          </a:p>
          <a:p>
            <a:r>
              <a:rPr lang="es-CL" sz="2000" dirty="0"/>
              <a:t>SP 1.2 Especificar las mediciones de las pruebas</a:t>
            </a:r>
          </a:p>
          <a:p>
            <a:r>
              <a:rPr lang="es-CL" sz="2000" dirty="0"/>
              <a:t>SP 1.3 Especificar la recolección de datos y los procedimientos almacenados</a:t>
            </a:r>
          </a:p>
          <a:p>
            <a:r>
              <a:rPr lang="es-CL" sz="2000" dirty="0"/>
              <a:t>SP 1.4 Especificar los procedimientos de análisis</a:t>
            </a:r>
          </a:p>
          <a:p>
            <a:pPr marL="0" indent="0">
              <a:buNone/>
            </a:pPr>
            <a:r>
              <a:rPr lang="es-CL" sz="2000" dirty="0"/>
              <a:t>SG 2 Proporcionar los Resultados de las Mediciones</a:t>
            </a:r>
          </a:p>
          <a:p>
            <a:r>
              <a:rPr lang="es-CL" sz="2000" dirty="0"/>
              <a:t>SP 2.1 Recolectar los datos de las mediciones de las pruebas</a:t>
            </a:r>
          </a:p>
          <a:p>
            <a:r>
              <a:rPr lang="es-CL" sz="2000" dirty="0"/>
              <a:t>SP 2.2 Analizar los datos de las mediciones de las pruebas</a:t>
            </a:r>
          </a:p>
          <a:p>
            <a:r>
              <a:rPr lang="es-CL" sz="2000" dirty="0"/>
              <a:t>SP 2.3 Comunicar los resultados</a:t>
            </a:r>
          </a:p>
          <a:p>
            <a:r>
              <a:rPr lang="es-CL" sz="2000" dirty="0"/>
              <a:t>SP 2.4 Almacenar los datos y los resultados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8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Evaluación </a:t>
            </a:r>
            <a:r>
              <a:rPr lang="es-CL" sz="2800" b="1" dirty="0"/>
              <a:t>de la Calidad de Producto</a:t>
            </a:r>
          </a:p>
          <a:p>
            <a:pPr marL="0" indent="0">
              <a:buNone/>
            </a:pPr>
            <a:r>
              <a:rPr lang="es-CL" sz="2000" dirty="0"/>
              <a:t>SG 1 Se Establecen los Objetivos de Proyecto en cuanto a Calidad del Producto y sus Prioridades</a:t>
            </a:r>
          </a:p>
          <a:p>
            <a:r>
              <a:rPr lang="es-CL" sz="2000" dirty="0"/>
              <a:t>SP 1.1 Identificar las necesidades de calidad del producto</a:t>
            </a:r>
          </a:p>
          <a:p>
            <a:r>
              <a:rPr lang="es-CL" sz="2000" dirty="0"/>
              <a:t>SP 1.2 Definir los objetivos cuantitativos de calidad del producto del proyecto</a:t>
            </a:r>
          </a:p>
          <a:p>
            <a:r>
              <a:rPr lang="es-CL" sz="2000" dirty="0"/>
              <a:t>SP 1.3 Definir el alcance para medir el avance para alcanzar los objetivos de calidad del </a:t>
            </a:r>
            <a:r>
              <a:rPr lang="es-CL" sz="2000" dirty="0" smtClean="0"/>
              <a:t>producto del </a:t>
            </a:r>
            <a:r>
              <a:rPr lang="es-CL" sz="2000" dirty="0"/>
              <a:t>proyecto</a:t>
            </a:r>
          </a:p>
          <a:p>
            <a:pPr marL="0" indent="0">
              <a:buNone/>
            </a:pPr>
            <a:r>
              <a:rPr lang="es-CL" sz="2000" dirty="0"/>
              <a:t>SG 2 Se Cuantifica y Gestiona el Avance Actual para la Consecución de los Objetivos de Calidad del </a:t>
            </a:r>
            <a:r>
              <a:rPr lang="es-CL" sz="2000" dirty="0" smtClean="0"/>
              <a:t>Producto del </a:t>
            </a:r>
            <a:r>
              <a:rPr lang="es-CL" sz="2000" dirty="0"/>
              <a:t>Proyecto</a:t>
            </a:r>
          </a:p>
          <a:p>
            <a:r>
              <a:rPr lang="es-CL" sz="2000" dirty="0"/>
              <a:t>SP 2.1 Medir la calidad del producto cuantitativamente a lo largo del ciclo de vida</a:t>
            </a:r>
          </a:p>
          <a:p>
            <a:r>
              <a:rPr lang="es-CL" sz="2000" dirty="0"/>
              <a:t>SP 2.2 Analizar las medidas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82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09112" y="538732"/>
            <a:ext cx="817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Progresión </a:t>
            </a:r>
            <a:r>
              <a:rPr lang="es-CL" sz="3200" dirty="0">
                <a:solidFill>
                  <a:schemeClr val="bg1"/>
                </a:solidFill>
              </a:rPr>
              <a:t>de la institucionalización del </a:t>
            </a:r>
            <a:r>
              <a:rPr lang="es-CL" sz="3200" dirty="0" smtClean="0">
                <a:solidFill>
                  <a:schemeClr val="bg1"/>
                </a:solidFill>
              </a:rPr>
              <a:t>proceso</a:t>
            </a:r>
            <a:endParaRPr lang="es-CL" sz="3200" dirty="0">
              <a:solidFill>
                <a:schemeClr val="bg1"/>
              </a:solidFill>
            </a:endParaRP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3818926"/>
              </p:ext>
            </p:extLst>
          </p:nvPr>
        </p:nvGraphicFramePr>
        <p:xfrm>
          <a:off x="509112" y="1104846"/>
          <a:ext cx="8229600" cy="2677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ador de contenido 2"/>
          <p:cNvSpPr txBox="1">
            <a:spLocks/>
          </p:cNvSpPr>
          <p:nvPr/>
        </p:nvSpPr>
        <p:spPr>
          <a:xfrm>
            <a:off x="509112" y="4072812"/>
            <a:ext cx="8229600" cy="1945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400">
              <a:spcBef>
                <a:spcPts val="0"/>
              </a:spcBef>
              <a:buFont typeface="Arial"/>
              <a:buNone/>
              <a:defRPr/>
            </a:pPr>
            <a:r>
              <a:rPr lang="es-CL" b="1" dirty="0" smtClean="0"/>
              <a:t>Proceso realizado </a:t>
            </a:r>
            <a:r>
              <a:rPr lang="es-CL" dirty="0" smtClean="0"/>
              <a:t>es un proceso que lleva a cabo el trabajo necesario para satisfacer las metas específicas de un área de proceso.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490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Revisiones </a:t>
            </a:r>
            <a:r>
              <a:rPr lang="es-CL" sz="2800" b="1" dirty="0"/>
              <a:t>entre Pares Avanzadas</a:t>
            </a:r>
          </a:p>
          <a:p>
            <a:pPr marL="0" indent="0">
              <a:buNone/>
            </a:pPr>
            <a:r>
              <a:rPr lang="es-CL" sz="2000" dirty="0" smtClean="0"/>
              <a:t>SG 1 Coordinar el Enfoque de las revisiones entre pares con el Enfoque de la prueba dinámica</a:t>
            </a:r>
          </a:p>
          <a:p>
            <a:r>
              <a:rPr lang="es-CL" sz="2000" dirty="0" smtClean="0"/>
              <a:t>SP 1.1 Relacionar los productos de trabajo con los elementos y características para ser probados</a:t>
            </a:r>
          </a:p>
          <a:p>
            <a:r>
              <a:rPr lang="es-CL" sz="2000" dirty="0" smtClean="0"/>
              <a:t>SP 1.2 Definir un enfoque de prueba coordinado</a:t>
            </a:r>
          </a:p>
          <a:p>
            <a:pPr marL="0" indent="0">
              <a:buNone/>
            </a:pPr>
            <a:r>
              <a:rPr lang="es-CL" sz="2000" dirty="0" smtClean="0"/>
              <a:t>SG </a:t>
            </a:r>
            <a:r>
              <a:rPr lang="es-CL" sz="2000" dirty="0"/>
              <a:t>2 Medir la calidad del producto al principio del ciclo de vida por medio de las revisiones entre pares</a:t>
            </a:r>
          </a:p>
          <a:p>
            <a:r>
              <a:rPr lang="es-CL" sz="2000" dirty="0"/>
              <a:t>SP 2.1 Definir directrices de medición para las revisiones por pares</a:t>
            </a:r>
          </a:p>
          <a:p>
            <a:r>
              <a:rPr lang="es-CL" sz="2000" dirty="0"/>
              <a:t>SP 2.2 Definir criterios de revisión entre pares sobre la base de objetivos de calidad del producto</a:t>
            </a:r>
          </a:p>
          <a:p>
            <a:r>
              <a:rPr lang="es-CL" sz="2000" dirty="0"/>
              <a:t>SP 2.3 Medir la calidad del producto de trabajo mediante revisiones entre </a:t>
            </a:r>
            <a:r>
              <a:rPr lang="es-CL" sz="2000" dirty="0" smtClean="0"/>
              <a:t>pares</a:t>
            </a:r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Revisiones </a:t>
            </a:r>
            <a:r>
              <a:rPr lang="es-CL" sz="2800" b="1" dirty="0"/>
              <a:t>entre Pares Avanzadas</a:t>
            </a:r>
          </a:p>
          <a:p>
            <a:pPr marL="0" indent="0">
              <a:buNone/>
            </a:pPr>
            <a:r>
              <a:rPr lang="es-CL" sz="2000" dirty="0" smtClean="0"/>
              <a:t>SG </a:t>
            </a:r>
            <a:r>
              <a:rPr lang="es-CL" sz="2000" dirty="0"/>
              <a:t>3 Ajustar el enfoque de la prueba basándose en la revisión de Resultados Temprana en el ciclo de vida</a:t>
            </a:r>
          </a:p>
          <a:p>
            <a:r>
              <a:rPr lang="es-CL" sz="2000" dirty="0"/>
              <a:t>SP 3.1 Analizar resultados de la revisión por pares</a:t>
            </a:r>
          </a:p>
          <a:p>
            <a:r>
              <a:rPr lang="es-CL" sz="2000" dirty="0"/>
              <a:t>SP 3.2 Revisar los riesgos de los productos según corresponda</a:t>
            </a:r>
          </a:p>
          <a:p>
            <a:r>
              <a:rPr lang="es-CL" sz="2000" dirty="0"/>
              <a:t>SP 3.3 Revisar el enfoque de prueba según </a:t>
            </a:r>
            <a:r>
              <a:rPr lang="es-CL" sz="2000" dirty="0" smtClean="0"/>
              <a:t>corresponda</a:t>
            </a:r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2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TMMi</a:t>
            </a:r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 - Nivel 5</a:t>
            </a:r>
          </a:p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Optimizado</a:t>
            </a:r>
          </a:p>
        </p:txBody>
      </p:sp>
    </p:spTree>
    <p:extLst>
      <p:ext uri="{BB962C8B-B14F-4D97-AF65-F5344CB8AC3E}">
        <p14:creationId xmlns:p14="http://schemas.microsoft.com/office/powerpoint/2010/main" val="159669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La </a:t>
            </a:r>
            <a:r>
              <a:rPr lang="es-CL" sz="2400" dirty="0"/>
              <a:t>organización es capaz de mejorar de forma continua sus procesos basándose en </a:t>
            </a:r>
            <a:r>
              <a:rPr lang="es-CL" sz="2400" dirty="0" smtClean="0"/>
              <a:t>un conocimiento </a:t>
            </a:r>
            <a:r>
              <a:rPr lang="es-CL" sz="2400" dirty="0"/>
              <a:t>cuantitativo de procesos estadísticamente controlados. </a:t>
            </a:r>
            <a:endParaRPr lang="es-CL" sz="2400" dirty="0" smtClean="0"/>
          </a:p>
          <a:p>
            <a:r>
              <a:rPr lang="es-CL" sz="2400" dirty="0" smtClean="0"/>
              <a:t>Mejorar </a:t>
            </a:r>
            <a:r>
              <a:rPr lang="es-CL" sz="2400" dirty="0"/>
              <a:t>el rendimiento del proceso </a:t>
            </a:r>
            <a:r>
              <a:rPr lang="es-CL" sz="2400" dirty="0" smtClean="0"/>
              <a:t>de pruebas </a:t>
            </a:r>
            <a:r>
              <a:rPr lang="es-CL" sz="2400" dirty="0"/>
              <a:t>se lleva a cabo a través de un proceso incremental e innovador y de mejoras tecnológicas. </a:t>
            </a:r>
            <a:endParaRPr lang="es-CL" sz="2400" dirty="0" smtClean="0"/>
          </a:p>
          <a:p>
            <a:r>
              <a:rPr lang="es-CL" sz="2400" dirty="0" smtClean="0"/>
              <a:t>Los </a:t>
            </a:r>
            <a:r>
              <a:rPr lang="es-CL" sz="2400" dirty="0"/>
              <a:t>métodos </a:t>
            </a:r>
            <a:r>
              <a:rPr lang="es-CL" sz="2400" dirty="0" smtClean="0"/>
              <a:t>y técnicas </a:t>
            </a:r>
            <a:r>
              <a:rPr lang="es-CL" sz="2400" dirty="0"/>
              <a:t>de pruebas se optimizan y hay un foco continuo en afinar y mejorar el proceso</a:t>
            </a:r>
            <a:r>
              <a:rPr lang="es-CL" sz="2400" dirty="0" smtClean="0"/>
              <a:t>.</a:t>
            </a:r>
          </a:p>
          <a:p>
            <a:r>
              <a:rPr lang="es-CL" sz="2400" dirty="0" smtClean="0"/>
              <a:t>Las áreas de proceso de nivel 5 son: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000" dirty="0"/>
              <a:t>Prevención de Defectos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000" dirty="0" smtClean="0"/>
              <a:t>Control </a:t>
            </a:r>
            <a:r>
              <a:rPr lang="es-CL" sz="2000" dirty="0"/>
              <a:t>de Calidad</a:t>
            </a:r>
          </a:p>
          <a:p>
            <a:pPr marL="914400" lvl="1" indent="-514350">
              <a:buFont typeface="+mj-lt"/>
              <a:buAutoNum type="arabicPeriod"/>
            </a:pPr>
            <a:r>
              <a:rPr lang="es-CL" sz="2000" dirty="0" smtClean="0"/>
              <a:t>Optimización </a:t>
            </a:r>
            <a:r>
              <a:rPr lang="es-CL" sz="2000" dirty="0"/>
              <a:t>del proceso de pruebas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452648" y="412234"/>
            <a:ext cx="505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Nivel 5: </a:t>
            </a:r>
            <a:r>
              <a:rPr lang="es-CL" sz="3200" dirty="0" smtClean="0">
                <a:solidFill>
                  <a:schemeClr val="bg1"/>
                </a:solidFill>
              </a:rPr>
              <a:t>Optimización -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r>
              <a:rPr lang="es-CL" sz="3200" dirty="0" smtClean="0">
                <a:solidFill>
                  <a:schemeClr val="bg1"/>
                </a:solidFill>
              </a:rPr>
              <a:t> 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5122" name="Picture 2" descr="Resultado de imagen para optimiz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27" y="4382325"/>
            <a:ext cx="2628401" cy="221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6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CL" sz="2800" b="1" dirty="0"/>
              <a:t>Prevención de Defectos</a:t>
            </a:r>
          </a:p>
          <a:p>
            <a:pPr marL="0" indent="0">
              <a:buNone/>
            </a:pPr>
            <a:r>
              <a:rPr lang="es-CL" sz="2000" dirty="0"/>
              <a:t>SG 1 Determinar la Causas Comunes de los Defectos</a:t>
            </a:r>
          </a:p>
          <a:p>
            <a:r>
              <a:rPr lang="es-CL" sz="2000" dirty="0"/>
              <a:t>SP 1.1 Definir los parámetros de selección y el esquema de clasificación de los defectos</a:t>
            </a:r>
          </a:p>
          <a:p>
            <a:r>
              <a:rPr lang="es-CL" sz="2000" dirty="0"/>
              <a:t>SP 1.2 Seleccionar los defectos a analizar</a:t>
            </a:r>
          </a:p>
          <a:p>
            <a:r>
              <a:rPr lang="es-CL" sz="2000" dirty="0"/>
              <a:t>SP 1.3 Analizar las causas de los defectos seleccionados</a:t>
            </a:r>
          </a:p>
          <a:p>
            <a:pPr marL="0" indent="0">
              <a:buNone/>
            </a:pPr>
            <a:r>
              <a:rPr lang="es-CL" sz="2000" dirty="0"/>
              <a:t>SG 2 Priorizar y Definir las Acciones para Eliminar las Causas Raíces de los Defectos de forma Sistemática</a:t>
            </a:r>
          </a:p>
          <a:p>
            <a:r>
              <a:rPr lang="es-CL" sz="2000" dirty="0"/>
              <a:t>SP 2.1 Proponer soluciones para eliminar las causas comunes</a:t>
            </a:r>
          </a:p>
          <a:p>
            <a:r>
              <a:rPr lang="es-CL" sz="2000" dirty="0"/>
              <a:t>SP 2.2 Definir propuestas de acciones y presentar propuestas de mejora</a:t>
            </a:r>
            <a:endParaRPr lang="es-CL" sz="18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Control </a:t>
            </a:r>
            <a:r>
              <a:rPr lang="es-CL" sz="2800" b="1" dirty="0"/>
              <a:t>de </a:t>
            </a:r>
            <a:r>
              <a:rPr lang="es-CL" sz="2800" b="1" dirty="0" smtClean="0"/>
              <a:t>Calidad</a:t>
            </a:r>
          </a:p>
          <a:p>
            <a:pPr marL="0" indent="0">
              <a:buNone/>
            </a:pPr>
            <a:r>
              <a:rPr lang="es-CL" sz="1800" dirty="0"/>
              <a:t>SG 1 Establecer un Proceso de Pruebas Controlado Estadísticamente</a:t>
            </a:r>
          </a:p>
          <a:p>
            <a:r>
              <a:rPr lang="es-CL" sz="1800" dirty="0"/>
              <a:t>SP 1.1 Establecer los objetivos de comportamiento del proceso de pruebas</a:t>
            </a:r>
          </a:p>
          <a:p>
            <a:r>
              <a:rPr lang="es-CL" sz="1800" dirty="0"/>
              <a:t>SP 1.2 Establecer las mediciones de comportamiento del proceso de pruebas</a:t>
            </a:r>
          </a:p>
          <a:p>
            <a:r>
              <a:rPr lang="es-CL" sz="1800" dirty="0"/>
              <a:t>SP 1.3 Establecer la línea base de comportamiento del proceso de pruebas</a:t>
            </a:r>
          </a:p>
          <a:p>
            <a:r>
              <a:rPr lang="es-CL" sz="1800" dirty="0"/>
              <a:t>SP 1.4 Aplicar métodos estadísticos para comprender las variaciones</a:t>
            </a:r>
          </a:p>
          <a:p>
            <a:r>
              <a:rPr lang="es-CL" sz="1800" dirty="0"/>
              <a:t>SP 1.5 Monitorizar el comportamiento de procesos de pruebas seleccionados</a:t>
            </a:r>
          </a:p>
          <a:p>
            <a:pPr marL="0" indent="0">
              <a:buNone/>
            </a:pPr>
            <a:r>
              <a:rPr lang="es-CL" sz="1800" dirty="0"/>
              <a:t>SG 2 Las Pruebas se llevan a cabo usando Métodos Estadísticos</a:t>
            </a:r>
          </a:p>
          <a:p>
            <a:r>
              <a:rPr lang="es-CL" sz="1800" dirty="0"/>
              <a:t>SP 2.1 Desarrollar perfiles operacionales</a:t>
            </a:r>
          </a:p>
          <a:p>
            <a:r>
              <a:rPr lang="es-CL" sz="1800" dirty="0"/>
              <a:t>SP 2.2 Generar y ejecutar los casos de pruebas seleccionados estadísticamente</a:t>
            </a:r>
          </a:p>
          <a:p>
            <a:r>
              <a:rPr lang="es-CL" sz="1800" dirty="0"/>
              <a:t>SP 2.3 Aplicar datos de pruebas estadísticos para tomar las decisiones de parar las </a:t>
            </a:r>
            <a:r>
              <a:rPr lang="es-CL" sz="1800" dirty="0" smtClean="0"/>
              <a:t>pruebas</a:t>
            </a:r>
            <a:endParaRPr lang="es-CL" sz="16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5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Optimización </a:t>
            </a:r>
            <a:r>
              <a:rPr lang="es-CL" sz="2800" b="1" dirty="0"/>
              <a:t>del proceso de </a:t>
            </a:r>
            <a:r>
              <a:rPr lang="es-CL" sz="2800" b="1" dirty="0" smtClean="0"/>
              <a:t>pruebas</a:t>
            </a:r>
          </a:p>
          <a:p>
            <a:pPr marL="0" indent="0">
              <a:buNone/>
            </a:pPr>
            <a:r>
              <a:rPr lang="es-CL" sz="2000" dirty="0"/>
              <a:t>SG 1 Seleccionar las Mejoras al Proceso de Pruebas</a:t>
            </a:r>
          </a:p>
          <a:p>
            <a:r>
              <a:rPr lang="es-CL" sz="2000" dirty="0"/>
              <a:t>SP 1.1 Recolectar y analizar las propuestas de mejora al proceso de pruebas</a:t>
            </a:r>
          </a:p>
          <a:p>
            <a:r>
              <a:rPr lang="es-CL" sz="2000" dirty="0"/>
              <a:t>SP 1.2 Realizar un piloto con las propuestas de mejora al proceso de pruebas</a:t>
            </a:r>
          </a:p>
          <a:p>
            <a:r>
              <a:rPr lang="es-CL" sz="2000" dirty="0"/>
              <a:t>SP 1.3 Seleccionar las propuestas de mejora al proceso de pruebas para su despliegue</a:t>
            </a:r>
          </a:p>
          <a:p>
            <a:pPr marL="0" indent="0">
              <a:buNone/>
            </a:pPr>
            <a:r>
              <a:rPr lang="es-CL" sz="2000" dirty="0"/>
              <a:t>SG 2 Se evalúan nuevas tecnologías de prueba para determinar su impacto en el proceso de pruebas</a:t>
            </a:r>
          </a:p>
          <a:p>
            <a:r>
              <a:rPr lang="es-CL" sz="2000" dirty="0"/>
              <a:t>SP 2.1 Identificar y analizar nuevas tecnologías de prueba</a:t>
            </a:r>
          </a:p>
          <a:p>
            <a:r>
              <a:rPr lang="es-CL" sz="2000" dirty="0"/>
              <a:t>SP 2.2 Realizar un piloto con las nuevas tecnologías de prueba</a:t>
            </a:r>
          </a:p>
          <a:p>
            <a:r>
              <a:rPr lang="es-CL" sz="2000" dirty="0"/>
              <a:t>SP 2.3 Seleccionar nuevas tecnologías para su </a:t>
            </a:r>
            <a:r>
              <a:rPr lang="es-CL" sz="2000" dirty="0" smtClean="0"/>
              <a:t>despliegue</a:t>
            </a:r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L" sz="2800" b="1" dirty="0" smtClean="0"/>
              <a:t>Optimización </a:t>
            </a:r>
            <a:r>
              <a:rPr lang="es-CL" sz="2800" b="1" dirty="0"/>
              <a:t>del proceso de </a:t>
            </a:r>
            <a:r>
              <a:rPr lang="es-CL" sz="2800" b="1" dirty="0" smtClean="0"/>
              <a:t>pruebas</a:t>
            </a:r>
          </a:p>
          <a:p>
            <a:pPr marL="0" indent="0">
              <a:buNone/>
            </a:pPr>
            <a:r>
              <a:rPr lang="es-CL" sz="2000" dirty="0" smtClean="0"/>
              <a:t>SG </a:t>
            </a:r>
            <a:r>
              <a:rPr lang="es-CL" sz="2000" dirty="0"/>
              <a:t>3 Desplegar Mejoras de pruebas</a:t>
            </a:r>
          </a:p>
          <a:p>
            <a:r>
              <a:rPr lang="es-CL" sz="2000" dirty="0"/>
              <a:t>SP 3.1 Planificar el despliegue</a:t>
            </a:r>
          </a:p>
          <a:p>
            <a:r>
              <a:rPr lang="es-CL" sz="2000" dirty="0"/>
              <a:t>SP 3.2 Gestionar el despliegue</a:t>
            </a:r>
          </a:p>
          <a:p>
            <a:r>
              <a:rPr lang="es-CL" sz="2000" dirty="0"/>
              <a:t>SP 3.3 Medir los efectos de la mejora</a:t>
            </a:r>
          </a:p>
          <a:p>
            <a:pPr marL="0" indent="0">
              <a:buNone/>
            </a:pPr>
            <a:r>
              <a:rPr lang="es-CL" sz="2000" dirty="0"/>
              <a:t>SG 4 Establecer la reutilización de los activos del proceso de pruebas de alta calidad</a:t>
            </a:r>
          </a:p>
          <a:p>
            <a:r>
              <a:rPr lang="es-CL" sz="2000" dirty="0"/>
              <a:t>SP 4.1 Identificar los activos de prueba reusables</a:t>
            </a:r>
          </a:p>
          <a:p>
            <a:r>
              <a:rPr lang="es-CL" sz="2000" dirty="0"/>
              <a:t>SP 4.2 Seleccionar los activos de prueba a ser adicionados a la librería de reusables</a:t>
            </a:r>
          </a:p>
          <a:p>
            <a:r>
              <a:rPr lang="es-CL" sz="2000" dirty="0"/>
              <a:t>SP 4.3 Desplegar los activos de prueba reusables</a:t>
            </a:r>
          </a:p>
          <a:p>
            <a:r>
              <a:rPr lang="es-CL" sz="2000" dirty="0"/>
              <a:t>SP 4.4 Aplicar los activos de prueba reusables en proyectos</a:t>
            </a:r>
            <a:endParaRPr lang="es-CL" sz="2000" b="1" dirty="0"/>
          </a:p>
          <a:p>
            <a:endParaRPr lang="es-CL" sz="1800" dirty="0"/>
          </a:p>
        </p:txBody>
      </p:sp>
      <p:sp>
        <p:nvSpPr>
          <p:cNvPr id="4" name="Rectángulo 3"/>
          <p:cNvSpPr/>
          <p:nvPr/>
        </p:nvSpPr>
        <p:spPr>
          <a:xfrm>
            <a:off x="3723518" y="455978"/>
            <a:ext cx="496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Metas y </a:t>
            </a:r>
            <a:r>
              <a:rPr lang="es-CL" sz="3200" dirty="0">
                <a:solidFill>
                  <a:schemeClr val="bg1"/>
                </a:solidFill>
              </a:rPr>
              <a:t>P</a:t>
            </a:r>
            <a:r>
              <a:rPr lang="es-CL" sz="3200" dirty="0" smtClean="0">
                <a:solidFill>
                  <a:schemeClr val="bg1"/>
                </a:solidFill>
              </a:rPr>
              <a:t>rácticas Específicas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2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CL" dirty="0" smtClean="0"/>
              <a:t>Proceso realizado que está planificado y ejecutado de acuerdo a una política, emplea personas cualificadas que tienen los recursos adecuados para producir salidas controladas, involucra a las partes interesadas relevantes, es monitorizado, controlado y revisado, y se evalúa para determinar la adherencia a la descripción del proceso.</a:t>
            </a:r>
            <a:endParaRPr lang="es-CL" sz="2400" dirty="0"/>
          </a:p>
        </p:txBody>
      </p:sp>
      <p:sp>
        <p:nvSpPr>
          <p:cNvPr id="4" name="Rectángulo 3"/>
          <p:cNvSpPr/>
          <p:nvPr/>
        </p:nvSpPr>
        <p:spPr>
          <a:xfrm>
            <a:off x="4955159" y="464087"/>
            <a:ext cx="3533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L" sz="3200" dirty="0">
                <a:solidFill>
                  <a:schemeClr val="bg1"/>
                </a:solidFill>
              </a:rPr>
              <a:t>Proceso gestionado </a:t>
            </a:r>
          </a:p>
        </p:txBody>
      </p:sp>
    </p:spTree>
    <p:extLst>
      <p:ext uri="{BB962C8B-B14F-4D97-AF65-F5344CB8AC3E}">
        <p14:creationId xmlns:p14="http://schemas.microsoft.com/office/powerpoint/2010/main" val="2522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CL" dirty="0" smtClean="0"/>
              <a:t>Proceso gestionado que es adaptado a partir del conjunto de procesos estándar de la organización de acuerdo a las guías de adaptación de la organización; dispone de una descripción del proceso que se mantiene; y aporta experiencias relativas al proceso a los activos de proceso de la organización.</a:t>
            </a:r>
          </a:p>
          <a:p>
            <a:endParaRPr lang="es-CL" sz="2400" dirty="0"/>
          </a:p>
        </p:txBody>
      </p:sp>
      <p:sp>
        <p:nvSpPr>
          <p:cNvPr id="4" name="Rectángulo 3"/>
          <p:cNvSpPr/>
          <p:nvPr/>
        </p:nvSpPr>
        <p:spPr>
          <a:xfrm>
            <a:off x="5618909" y="455978"/>
            <a:ext cx="3067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Proceso definido </a:t>
            </a:r>
          </a:p>
        </p:txBody>
      </p:sp>
    </p:spTree>
    <p:extLst>
      <p:ext uri="{BB962C8B-B14F-4D97-AF65-F5344CB8AC3E}">
        <p14:creationId xmlns:p14="http://schemas.microsoft.com/office/powerpoint/2010/main" val="7493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800" b="1" dirty="0">
                <a:solidFill>
                  <a:srgbClr val="0A253E"/>
                </a:solidFill>
              </a:rPr>
              <a:t>Nivel</a:t>
            </a:r>
            <a:r>
              <a:rPr lang="es-CL" sz="2800" dirty="0">
                <a:solidFill>
                  <a:srgbClr val="0A253E"/>
                </a:solidFill>
              </a:rPr>
              <a:t>: </a:t>
            </a:r>
            <a:endParaRPr lang="es-CL" sz="2800" dirty="0" smtClean="0">
              <a:solidFill>
                <a:srgbClr val="0A253E"/>
              </a:solidFill>
            </a:endParaRPr>
          </a:p>
          <a:p>
            <a:r>
              <a:rPr lang="es-CL" sz="2800" dirty="0" smtClean="0">
                <a:solidFill>
                  <a:srgbClr val="0A253E"/>
                </a:solidFill>
              </a:rPr>
              <a:t>Un </a:t>
            </a:r>
            <a:r>
              <a:rPr lang="es-CL" sz="2800" dirty="0">
                <a:solidFill>
                  <a:srgbClr val="0A253E"/>
                </a:solidFill>
              </a:rPr>
              <a:t>nivel de madurez es una base evolutiva bien </a:t>
            </a:r>
            <a:r>
              <a:rPr lang="es-CL" sz="2800" dirty="0" smtClean="0">
                <a:solidFill>
                  <a:srgbClr val="0A253E"/>
                </a:solidFill>
              </a:rPr>
              <a:t>definida con </a:t>
            </a:r>
            <a:r>
              <a:rPr lang="es-CL" sz="2800" dirty="0">
                <a:solidFill>
                  <a:srgbClr val="0A253E"/>
                </a:solidFill>
              </a:rPr>
              <a:t>relación a la consecución de la mejora de los procesos </a:t>
            </a:r>
            <a:r>
              <a:rPr lang="es-CL" sz="2800" dirty="0" smtClean="0">
                <a:solidFill>
                  <a:srgbClr val="0A253E"/>
                </a:solidFill>
              </a:rPr>
              <a:t>organizacionales</a:t>
            </a:r>
          </a:p>
          <a:p>
            <a:r>
              <a:rPr lang="es-CL" sz="2800" dirty="0" smtClean="0">
                <a:solidFill>
                  <a:srgbClr val="0A253E"/>
                </a:solidFill>
              </a:rPr>
              <a:t>Representa </a:t>
            </a:r>
            <a:r>
              <a:rPr lang="es-CL" sz="2800" dirty="0">
                <a:solidFill>
                  <a:srgbClr val="0A253E"/>
                </a:solidFill>
              </a:rPr>
              <a:t>la madurez o capacidad una organización en base a niveles.</a:t>
            </a:r>
          </a:p>
          <a:p>
            <a:pPr marL="0" indent="0">
              <a:buNone/>
            </a:pPr>
            <a:endParaRPr lang="es-ES_tradnl" sz="2800" dirty="0">
              <a:solidFill>
                <a:srgbClr val="0A253E"/>
              </a:solidFill>
            </a:endParaRPr>
          </a:p>
          <a:p>
            <a:endParaRPr lang="es-CL" sz="2800" dirty="0">
              <a:solidFill>
                <a:srgbClr val="0A253E"/>
              </a:solidFill>
            </a:endParaRPr>
          </a:p>
          <a:p>
            <a:endParaRPr lang="es-CL" sz="2800" dirty="0">
              <a:solidFill>
                <a:srgbClr val="0A253E"/>
              </a:solidFill>
            </a:endParaRPr>
          </a:p>
          <a:p>
            <a:endParaRPr lang="es-CL" sz="2800" dirty="0">
              <a:solidFill>
                <a:srgbClr val="0A253E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Componentes de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800" b="1" dirty="0" smtClean="0">
                <a:solidFill>
                  <a:schemeClr val="tx2">
                    <a:lumMod val="75000"/>
                  </a:schemeClr>
                </a:solidFill>
              </a:rPr>
              <a:t>Meta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s-CL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es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el fin al que se dirigen las acciones o deseos de una persona</a:t>
            </a: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s-CL" sz="2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CL" sz="2800" b="1" dirty="0" smtClean="0">
                <a:solidFill>
                  <a:schemeClr val="tx2">
                    <a:lumMod val="75000"/>
                  </a:schemeClr>
                </a:solidFill>
              </a:rPr>
              <a:t>Práctica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s-CL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es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la descripción de una actividad que se considera importante para lograr la meta.</a:t>
            </a:r>
          </a:p>
          <a:p>
            <a:pPr marL="0" indent="0">
              <a:buNone/>
            </a:pPr>
            <a:endParaRPr lang="es-CL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Componentes de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CL" sz="2800" b="1" dirty="0" smtClean="0">
                <a:solidFill>
                  <a:schemeClr val="tx2">
                    <a:lumMod val="75000"/>
                  </a:schemeClr>
                </a:solidFill>
              </a:rPr>
              <a:t>Área 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</a:rPr>
              <a:t>de proceso: </a:t>
            </a:r>
            <a:endParaRPr lang="es-CL" sz="2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defTabSz="914400">
              <a:spcBef>
                <a:spcPts val="0"/>
              </a:spcBef>
              <a:defRPr/>
            </a:pP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es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un conjunto de prácticas que, cuando se implementan conjuntamente, satisface un conjunto de metas consideradas importantes para lograr una mejora en ese área. </a:t>
            </a:r>
            <a:endParaRPr lang="es-CL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 defTabSz="914400">
              <a:spcBef>
                <a:spcPts val="0"/>
              </a:spcBef>
              <a:defRPr/>
            </a:pP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Conjunto </a:t>
            </a:r>
            <a:r>
              <a:rPr lang="es-CL" sz="2800" dirty="0">
                <a:solidFill>
                  <a:schemeClr val="tx2">
                    <a:lumMod val="75000"/>
                  </a:schemeClr>
                </a:solidFill>
              </a:rPr>
              <a:t>de prácticas se deben realizar para lograr una mejora</a:t>
            </a:r>
            <a:r>
              <a:rPr lang="es-CL" sz="28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0" lvl="0" indent="0" defTabSz="9144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CL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L" sz="3200" dirty="0" smtClean="0">
                <a:solidFill>
                  <a:schemeClr val="bg1"/>
                </a:solidFill>
              </a:rPr>
              <a:t>Componentes de </a:t>
            </a:r>
            <a:r>
              <a:rPr lang="es-CL" sz="3200" dirty="0" err="1" smtClean="0">
                <a:solidFill>
                  <a:schemeClr val="bg1"/>
                </a:solidFill>
              </a:rPr>
              <a:t>TMMi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8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</TotalTime>
  <Words>3223</Words>
  <Application>Microsoft Office PowerPoint</Application>
  <PresentationFormat>Presentación en pantalla (4:3)</PresentationFormat>
  <Paragraphs>359</Paragraphs>
  <Slides>47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Calibri</vt:lpstr>
      <vt:lpstr>Candara</vt:lpstr>
      <vt:lpstr>Myriad Pro</vt:lpstr>
      <vt:lpstr>Tema de Office</vt:lpstr>
      <vt:lpstr>Presentación de PowerPoint</vt:lpstr>
      <vt:lpstr>Presentación de PowerPoint</vt:lpstr>
      <vt:lpstr>Institucionalización del proceso</vt:lpstr>
      <vt:lpstr>Presentación de PowerPoint</vt:lpstr>
      <vt:lpstr>Presentación de PowerPoint</vt:lpstr>
      <vt:lpstr>Presentación de PowerPoint</vt:lpstr>
      <vt:lpstr>Componentes de TMMi</vt:lpstr>
      <vt:lpstr>Componentes de TMMi</vt:lpstr>
      <vt:lpstr>Componentes de TMMi</vt:lpstr>
      <vt:lpstr>Componentes de TMMi</vt:lpstr>
      <vt:lpstr>Componentes de TMMi</vt:lpstr>
      <vt:lpstr>Componentes de TMMi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Barbara</cp:lastModifiedBy>
  <cp:revision>83</cp:revision>
  <dcterms:created xsi:type="dcterms:W3CDTF">2014-04-29T13:43:09Z</dcterms:created>
  <dcterms:modified xsi:type="dcterms:W3CDTF">2018-06-14T16:42:27Z</dcterms:modified>
</cp:coreProperties>
</file>